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148840"/>
            <a:ext cx="12191695" cy="237744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377440"/>
            <a:ext cx="1033272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400"/>
              </a:spcAft>
            </a:pPr>
            <a:r>
              <a:rPr sz="4400" b="1">
                <a:solidFill>
                  <a:srgbClr val="FFFFFF"/>
                </a:solidFill>
                <a:latin typeface="微软雅黑"/>
              </a:rPr>
              <a:t>叶西佳</a:t>
            </a:r>
          </a:p>
          <a:p>
            <a:pPr algn="ctr">
              <a:spcAft>
                <a:spcPts val="400"/>
              </a:spcAft>
            </a:pPr>
            <a:r>
              <a:rPr sz="2200" b="0">
                <a:solidFill>
                  <a:srgbClr val="CFDDF0"/>
                </a:solidFill>
                <a:latin typeface="微软雅黑"/>
              </a:rPr>
              <a:t>2027 年推荐免试攻读研究生 · 个人情况汇报</a:t>
            </a:r>
          </a:p>
          <a:p>
            <a:pPr algn="ctr">
              <a:spcAft>
                <a:spcPts val="600"/>
              </a:spcAft>
            </a:pPr>
            <a:r>
              <a:rPr sz="1700" b="0">
                <a:solidFill>
                  <a:srgbClr val="CFDDF0"/>
                </a:solidFill>
                <a:latin typeface="微软雅黑"/>
              </a:rPr>
              <a:t>桂林电子科技大学 · 智能科学与技术专业 · 推免综合排名 2/96（前 2%）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892040"/>
            <a:ext cx="103327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0">
                <a:solidFill>
                  <a:srgbClr val="222222"/>
                </a:solidFill>
                <a:latin typeface="微软雅黑"/>
              </a:rPr>
              <a:t>报考：上海大学 计算机工程与科学学院  081200 计算机科学与技术（知识科学与机器学习）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F3864"/>
                </a:solidFill>
                <a:latin typeface="微软雅黑"/>
              </a:rPr>
              <a:t>汇报目录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417320"/>
            <a:ext cx="2011680" cy="38100"/>
          </a:xfrm>
          <a:prstGeom prst="rect">
            <a:avLst/>
          </a:prstGeom>
          <a:solidFill>
            <a:srgbClr val="2E7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800"/>
              </a:spcAft>
            </a:pPr>
            <a:r>
              <a:rPr sz="2200" b="1">
                <a:solidFill>
                  <a:srgbClr val="222222"/>
                </a:solidFill>
                <a:latin typeface="微软雅黑"/>
              </a:rPr>
              <a:t>● 01  个人简介与学业成绩</a:t>
            </a:r>
          </a:p>
          <a:p>
            <a:pPr algn="l">
              <a:spcAft>
                <a:spcPts val="1800"/>
              </a:spcAft>
            </a:pPr>
            <a:r>
              <a:rPr sz="2200" b="1">
                <a:solidFill>
                  <a:srgbClr val="222222"/>
                </a:solidFill>
                <a:latin typeface="微软雅黑"/>
              </a:rPr>
              <a:t>● 02  科研经历：iCoLoc 论文（CCF-C 一作 + 国际英文报告）</a:t>
            </a:r>
          </a:p>
          <a:p>
            <a:pPr algn="l">
              <a:spcAft>
                <a:spcPts val="1800"/>
              </a:spcAft>
            </a:pPr>
            <a:r>
              <a:rPr sz="2200" b="1">
                <a:solidFill>
                  <a:srgbClr val="222222"/>
                </a:solidFill>
                <a:latin typeface="微软雅黑"/>
              </a:rPr>
              <a:t>● 03  工程项目：RAG 本地知识库 &amp; OpenClaw 智能体</a:t>
            </a:r>
          </a:p>
          <a:p>
            <a:pPr algn="l">
              <a:spcAft>
                <a:spcPts val="1800"/>
              </a:spcAft>
            </a:pPr>
            <a:r>
              <a:rPr sz="2200" b="1">
                <a:solidFill>
                  <a:srgbClr val="222222"/>
                </a:solidFill>
                <a:latin typeface="微软雅黑"/>
              </a:rPr>
              <a:t>● 04  竞赛荣誉与实习实践</a:t>
            </a:r>
          </a:p>
          <a:p>
            <a:pPr algn="l">
              <a:spcAft>
                <a:spcPts val="1800"/>
              </a:spcAft>
            </a:pPr>
            <a:r>
              <a:rPr sz="2200" b="1">
                <a:solidFill>
                  <a:srgbClr val="222222"/>
                </a:solidFill>
                <a:latin typeface="微软雅黑"/>
              </a:rPr>
              <a:t>● 05  研究兴趣与研究生规划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F3864"/>
                </a:solidFill>
                <a:latin typeface="微软雅黑"/>
              </a:rPr>
              <a:t>01  个人简介与学业成绩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417320"/>
            <a:ext cx="2011680" cy="38100"/>
          </a:xfrm>
          <a:prstGeom prst="rect">
            <a:avLst/>
          </a:prstGeom>
          <a:solidFill>
            <a:srgbClr val="2E7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900" b="1">
                <a:solidFill>
                  <a:srgbClr val="2E74B5"/>
                </a:solidFill>
                <a:latin typeface="微软雅黑"/>
              </a:rPr>
              <a:t>● 桂林电子科技大学 · 计算机与信息安全学院 · 智能科学与技术（2023级）</a:t>
            </a:r>
          </a:p>
          <a:p>
            <a:pPr algn="l">
              <a:spcAft>
                <a:spcPts val="1400"/>
              </a:spcAft>
            </a:pPr>
            <a:r>
              <a:rPr sz="1900" b="0">
                <a:solidFill>
                  <a:srgbClr val="222222"/>
                </a:solidFill>
                <a:latin typeface="微软雅黑"/>
              </a:rPr>
              <a:t>● 推免综合排名 2/96（前 2%），绩点 4.15/5.0；CET-4 469、CET-6 437</a:t>
            </a:r>
          </a:p>
          <a:p>
            <a:pPr algn="l">
              <a:spcAft>
                <a:spcPts val="1400"/>
              </a:spcAft>
            </a:pPr>
            <a:r>
              <a:rPr sz="1900" b="0">
                <a:solidFill>
                  <a:srgbClr val="222222"/>
                </a:solidFill>
                <a:latin typeface="微软雅黑"/>
              </a:rPr>
              <a:t>● 核心课程：人工智能、机器学习、数据结构、操作系统、计算机网络、概率论与数理统计等</a:t>
            </a:r>
          </a:p>
          <a:p>
            <a:pPr algn="l">
              <a:spcAft>
                <a:spcPts val="1400"/>
              </a:spcAft>
            </a:pPr>
            <a:r>
              <a:rPr sz="1900" b="0">
                <a:solidFill>
                  <a:srgbClr val="222222"/>
                </a:solidFill>
                <a:latin typeface="微软雅黑"/>
              </a:rPr>
              <a:t>● 政治面貌：共青团员；学习能力扎实，数学与编程基础好</a:t>
            </a:r>
          </a:p>
          <a:p>
            <a:pPr algn="l">
              <a:spcAft>
                <a:spcPts val="1400"/>
              </a:spcAft>
            </a:pPr>
            <a:r>
              <a:rPr sz="1900" b="1">
                <a:solidFill>
                  <a:srgbClr val="1F3864"/>
                </a:solidFill>
                <a:latin typeface="微软雅黑"/>
              </a:rPr>
              <a:t>● 代表性成果：CCF-C 一作论文 + 国际会议英文报告 + 蓝桥杯全国二等奖 + 自治区级大创负责人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F3864"/>
                </a:solidFill>
                <a:latin typeface="微软雅黑"/>
              </a:rPr>
              <a:t>02  科研经历：iCoLoc（一作 · CCF-C）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417320"/>
            <a:ext cx="2011680" cy="38100"/>
          </a:xfrm>
          <a:prstGeom prst="rect">
            <a:avLst/>
          </a:prstGeom>
          <a:solidFill>
            <a:srgbClr val="2E7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100"/>
              </a:spcAft>
            </a:pPr>
            <a:r>
              <a:rPr sz="1700" b="1">
                <a:solidFill>
                  <a:srgbClr val="2E74B5"/>
                </a:solidFill>
                <a:latin typeface="微软雅黑"/>
              </a:rPr>
              <a:t>● 论文：iCoLoc: An Interactive System for Spatial Co-location Pattern Mining via LLM-Guided Intent and Contrastive Preference Learning</a:t>
            </a:r>
          </a:p>
          <a:p>
            <a:pPr algn="l">
              <a:spcAft>
                <a:spcPts val="1100"/>
              </a:spcAft>
            </a:pPr>
            <a:r>
              <a:rPr sz="1700" b="0">
                <a:solidFill>
                  <a:srgbClr val="222222"/>
                </a:solidFill>
                <a:latin typeface="微软雅黑"/>
              </a:rPr>
              <a:t>● 被 APWeb-WAIM 2026（CCF 推荐 C 类）Demo Track 录用（待 EI 检索）</a:t>
            </a:r>
          </a:p>
          <a:p>
            <a:pPr algn="l">
              <a:spcAft>
                <a:spcPts val="1100"/>
              </a:spcAft>
            </a:pPr>
            <a:r>
              <a:rPr sz="1700" b="1">
                <a:solidFill>
                  <a:srgbClr val="1F3864"/>
                </a:solidFill>
                <a:latin typeface="微软雅黑"/>
              </a:rPr>
              <a:t>● 2026/9/8 于越南岘港现场完成 6 分钟英文口头报告与问答，chair 反馈良好</a:t>
            </a:r>
          </a:p>
          <a:p>
            <a:pPr algn="l">
              <a:spcAft>
                <a:spcPts val="1100"/>
              </a:spcAft>
            </a:pPr>
            <a:r>
              <a:rPr sz="1700" b="0">
                <a:solidFill>
                  <a:srgbClr val="222222"/>
                </a:solidFill>
                <a:latin typeface="微软雅黑"/>
              </a:rPr>
              <a:t>● 方法：LLM 解析自然语言意图生成冷启动用户向量 → Join-Base 共现挖掘候选 → 对比偏好学习重排器（PreferenceEncoder 384→256→384，triplet margin 0.3）迭代建模用户偏好</a:t>
            </a:r>
          </a:p>
          <a:p>
            <a:pPr algn="l">
              <a:spcAft>
                <a:spcPts val="1100"/>
              </a:spcAft>
            </a:pPr>
            <a:r>
              <a:rPr sz="1700" b="1">
                <a:solidFill>
                  <a:srgbClr val="222222"/>
                </a:solidFill>
                <a:latin typeface="微软雅黑"/>
              </a:rPr>
              <a:t>● 成效：北京 POI 数据集（4592 实例、16 类），排序准确率由 0.80/0.86 提升至 0.98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F3864"/>
                </a:solidFill>
                <a:latin typeface="微软雅黑"/>
              </a:rPr>
              <a:t>03  工程项目：完整 AI 工程链路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417320"/>
            <a:ext cx="2011680" cy="38100"/>
          </a:xfrm>
          <a:prstGeom prst="rect">
            <a:avLst/>
          </a:prstGeom>
          <a:solidFill>
            <a:srgbClr val="2E7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</a:pPr>
            <a:r>
              <a:rPr sz="1700" b="1">
                <a:solidFill>
                  <a:srgbClr val="2E74B5"/>
                </a:solidFill>
                <a:latin typeface="微软雅黑"/>
              </a:rPr>
              <a:t>● 本地 RAG 知识库（自研，已开源）</a:t>
            </a:r>
          </a:p>
          <a:p>
            <a:pPr algn="l" lvl="1">
              <a:spcAft>
                <a:spcPts val="900"/>
              </a:spcAft>
            </a:pPr>
            <a:r>
              <a:rPr sz="1500" b="0">
                <a:solidFill>
                  <a:srgbClr val="222222"/>
                </a:solidFill>
                <a:latin typeface="微软雅黑"/>
              </a:rPr>
              <a:t>– SQLite-vec 向量库 + nomic-embed-text-v1.5（768维）；稠密(余弦)+稀疏(jieba/Jaccard) RRF 融合；LLM 相关性重排 + 语义分块</a:t>
            </a:r>
          </a:p>
          <a:p>
            <a:pPr algn="l" lvl="1">
              <a:spcAft>
                <a:spcPts val="900"/>
              </a:spcAft>
            </a:pPr>
            <a:r>
              <a:rPr sz="1500" b="0">
                <a:solidFill>
                  <a:srgbClr val="222222"/>
                </a:solidFill>
                <a:latin typeface="微软雅黑"/>
              </a:rPr>
              <a:t>– Top-3 ≈ 65%、Top-7 ≈ 85%，平均响应 2–5 秒</a:t>
            </a:r>
          </a:p>
          <a:p>
            <a:pPr algn="l">
              <a:spcAft>
                <a:spcPts val="900"/>
              </a:spcAft>
            </a:pPr>
            <a:r>
              <a:rPr sz="1700" b="1">
                <a:solidFill>
                  <a:srgbClr val="2E74B5"/>
                </a:solidFill>
                <a:latin typeface="微软雅黑"/>
              </a:rPr>
              <a:t>● OpenClaw 个人智能体“小小叶”</a:t>
            </a:r>
          </a:p>
          <a:p>
            <a:pPr algn="l" lvl="1">
              <a:spcAft>
                <a:spcPts val="900"/>
              </a:spcAft>
            </a:pPr>
            <a:r>
              <a:rPr sz="1500" b="0">
                <a:solidFill>
                  <a:srgbClr val="222222"/>
                </a:solidFill>
                <a:latin typeface="微软雅黑"/>
              </a:rPr>
              <a:t>– 提示词人设控制 + RAG 长期记忆 + 多智能体协作；落地文献调研、复习辅助自动化工作流</a:t>
            </a:r>
          </a:p>
          <a:p>
            <a:pPr algn="l">
              <a:spcAft>
                <a:spcPts val="900"/>
              </a:spcAft>
            </a:pPr>
            <a:r>
              <a:rPr sz="1700" b="1">
                <a:solidFill>
                  <a:srgbClr val="2E74B5"/>
                </a:solidFill>
                <a:latin typeface="微软雅黑"/>
              </a:rPr>
              <a:t>● 南京拓尔思智能系统 · 数据科学实习生</a:t>
            </a:r>
          </a:p>
          <a:p>
            <a:pPr algn="l" lvl="1">
              <a:spcAft>
                <a:spcPts val="900"/>
              </a:spcAft>
            </a:pPr>
            <a:r>
              <a:rPr sz="1500" b="0">
                <a:solidFill>
                  <a:srgbClr val="222222"/>
                </a:solidFill>
                <a:latin typeface="微软雅黑"/>
              </a:rPr>
              <a:t>– Python/SQL 完成问卷与淘宝用户行为分析，构建用户画像与转化漏斗，输出数据驱动报告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F3864"/>
                </a:solidFill>
                <a:latin typeface="微软雅黑"/>
              </a:rPr>
              <a:t>04  竞赛荣誉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417320"/>
            <a:ext cx="2011680" cy="38100"/>
          </a:xfrm>
          <a:prstGeom prst="rect">
            <a:avLst/>
          </a:prstGeom>
          <a:solidFill>
            <a:srgbClr val="2E7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92024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500"/>
              </a:spcAft>
            </a:pPr>
            <a:r>
              <a:rPr sz="1900" b="1">
                <a:solidFill>
                  <a:srgbClr val="1F3864"/>
                </a:solidFill>
                <a:latin typeface="微软雅黑"/>
              </a:rPr>
              <a:t>● 第十七届蓝桥杯 Python 程序设计大学 B 组 · 全国二等奖（及广西赛区一等奖）</a:t>
            </a:r>
          </a:p>
          <a:p>
            <a:pPr algn="l">
              <a:spcAft>
                <a:spcPts val="1500"/>
              </a:spcAft>
            </a:pPr>
            <a:r>
              <a:rPr sz="1900" b="1">
                <a:solidFill>
                  <a:srgbClr val="222222"/>
                </a:solidFill>
                <a:latin typeface="微软雅黑"/>
              </a:rPr>
              <a:t>● 大学生创新训练计划项目 · 自治区级（负责人，已结题）</a:t>
            </a:r>
          </a:p>
          <a:p>
            <a:pPr algn="l">
              <a:spcAft>
                <a:spcPts val="1500"/>
              </a:spcAft>
            </a:pPr>
            <a:r>
              <a:rPr sz="1900" b="0">
                <a:solidFill>
                  <a:srgbClr val="222222"/>
                </a:solidFill>
                <a:latin typeface="微软雅黑"/>
              </a:rPr>
              <a:t>● 长三角高校数学建模竞赛 · 二等奖</a:t>
            </a:r>
          </a:p>
          <a:p>
            <a:pPr algn="l">
              <a:spcAft>
                <a:spcPts val="1500"/>
              </a:spcAft>
            </a:pPr>
            <a:r>
              <a:rPr sz="1900" b="0">
                <a:solidFill>
                  <a:srgbClr val="222222"/>
                </a:solidFill>
                <a:latin typeface="微软雅黑"/>
              </a:rPr>
              <a:t>● MathorCup 高校数学建模挑战赛 · 省级三等奖；亚太杯数学建模竞赛 · 本科组三等奖</a:t>
            </a:r>
          </a:p>
          <a:p>
            <a:pPr algn="l">
              <a:spcAft>
                <a:spcPts val="1500"/>
              </a:spcAft>
            </a:pPr>
            <a:r>
              <a:rPr sz="1900" b="0">
                <a:solidFill>
                  <a:srgbClr val="222222"/>
                </a:solidFill>
                <a:latin typeface="微软雅黑"/>
              </a:rPr>
              <a:t>● 校级三好学生等荣誉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>
                <a:solidFill>
                  <a:srgbClr val="1F3864"/>
                </a:solidFill>
                <a:latin typeface="微软雅黑"/>
              </a:rPr>
              <a:t>05  研究兴趣与研究生规划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417320"/>
            <a:ext cx="2011680" cy="38100"/>
          </a:xfrm>
          <a:prstGeom prst="rect">
            <a:avLst/>
          </a:prstGeom>
          <a:solidFill>
            <a:srgbClr val="2E74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300"/>
              </a:spcAft>
            </a:pPr>
            <a:r>
              <a:rPr sz="1800" b="1">
                <a:solidFill>
                  <a:srgbClr val="2E74B5"/>
                </a:solidFill>
                <a:latin typeface="微软雅黑"/>
              </a:rPr>
              <a:t>● 研究兴趣：大语言模型智能体（LLM Agent）、偏好对齐（RLHF/DPO/GRPO）、推荐系统与数据挖掘、智能体可信与安全</a:t>
            </a:r>
          </a:p>
          <a:p>
            <a:pPr algn="l">
              <a:spcAft>
                <a:spcPts val="1300"/>
              </a:spcAft>
            </a:pPr>
            <a:r>
              <a:rPr sz="1800" b="0">
                <a:solidFill>
                  <a:srgbClr val="222222"/>
                </a:solidFill>
                <a:latin typeface="微软雅黑"/>
              </a:rPr>
              <a:t>● 正在系统补课后训练与对齐方法，并研读 GUI Agent / Agent 安全相关论文</a:t>
            </a:r>
          </a:p>
          <a:p>
            <a:pPr algn="l">
              <a:spcAft>
                <a:spcPts val="1300"/>
              </a:spcAft>
            </a:pPr>
            <a:r>
              <a:rPr sz="1800" b="0">
                <a:solidFill>
                  <a:srgbClr val="222222"/>
                </a:solidFill>
                <a:latin typeface="微软雅黑"/>
              </a:rPr>
              <a:t>● 研一：夯实高阶机器学习与最优化理论，精读顶会论文，尽快确定课题并争取产出</a:t>
            </a:r>
          </a:p>
          <a:p>
            <a:pPr algn="l">
              <a:spcAft>
                <a:spcPts val="1300"/>
              </a:spcAft>
            </a:pPr>
            <a:r>
              <a:rPr sz="1800" b="0">
                <a:solidFill>
                  <a:srgbClr val="222222"/>
                </a:solidFill>
                <a:latin typeface="微软雅黑"/>
              </a:rPr>
              <a:t>● 研二：围绕智能体可信对齐与个性化深入研究，争取头部科研机构/企业研究实习</a:t>
            </a:r>
          </a:p>
          <a:p>
            <a:pPr algn="l">
              <a:spcAft>
                <a:spcPts val="1300"/>
              </a:spcAft>
            </a:pPr>
            <a:r>
              <a:rPr sz="1800" b="0">
                <a:solidFill>
                  <a:srgbClr val="222222"/>
                </a:solidFill>
                <a:latin typeface="微软雅黑"/>
              </a:rPr>
              <a:t>● 研三：完成高质量学位论文，视情况继续攻读博士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386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468880"/>
            <a:ext cx="103327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sz="4000" b="1">
                <a:solidFill>
                  <a:srgbClr val="FFFFFF"/>
                </a:solidFill>
                <a:latin typeface="微软雅黑"/>
              </a:rPr>
              <a:t>感谢各位老师！</a:t>
            </a:r>
          </a:p>
          <a:p>
            <a:pPr algn="ctr">
              <a:spcAft>
                <a:spcPts val="600"/>
              </a:spcAft>
            </a:pPr>
            <a:r>
              <a:rPr sz="1800" b="0">
                <a:solidFill>
                  <a:srgbClr val="CFDDF0"/>
                </a:solidFill>
                <a:latin typeface="微软雅黑"/>
              </a:rPr>
              <a:t>叶西佳  |  yexijia1124@163.com  |  15577385181</a:t>
            </a:r>
          </a:p>
          <a:p>
            <a:pPr algn="ctr">
              <a:spcAft>
                <a:spcPts val="600"/>
              </a:spcAft>
            </a:pPr>
            <a:r>
              <a:rPr sz="1800" b="0">
                <a:solidFill>
                  <a:srgbClr val="CFDDF0"/>
                </a:solidFill>
                <a:latin typeface="微软雅黑"/>
              </a:rPr>
              <a:t>期待加入上海大学计算机工程与科学学院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