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package/2006/relationships/metadata/thumbnail" Target="docProps/thumbnail.jpeg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  <p:sldId id="270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9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各位老师好，我是项目负责人叶西佳。下面汇报区级大学生创新训练计划项目《结合增量学习的空间同位模式动态挖掘机制研究》的结题情况。</a:t>
            </a:r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本次汇报包括项目概况、立项依据、研究目标、技术路线、进度安排、系统实现、成果支撑以及iCoLoc算法和实验结果。</a:t>
            </a:r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本项目为区级创新训练项目，编号S202510595264。项目面向空间co-location模式挖掘任务，重点解决传统阈值方法难以刻画用户真实兴趣的问题。</a:t>
            </a:r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空间co-location模式能够描述空间对象之间的频繁共现关系，在生态、城市空间分析和位置服务中有应用价值。项目立项的核心依据是从频繁性导向转向用户决策价值导向。</a:t>
            </a:r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现有方法存在三个痛点：阈值依赖经验、用户意图难以参数化表达、偏好会动态变化。因此项目采用交互式挖掘、增量学习和LLM意图理解作为解决思路。</a:t>
            </a:r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项目目标包括完成一次挖掘、构建交互式二次挖掘、引入增量学习、并开发可运行系统。研究内容覆盖候选模式生成、用户反馈重排序和系统集成。</a:t>
            </a:r>
            <a:endParaRPr 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技术路线从POI数据输入开始，经过LLM意图解析、一次挖掘、候选模式生成、用户反馈和对比学习更新，形成反馈驱动的闭环。</a:t>
            </a:r>
            <a:endParaRPr 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项目按照一年期完成。前期调研，中期实现基础挖掘和交互学习机制，后期完成系统集成测试、软著申请和结题材料整理。</a:t>
            </a:r>
            <a:endParaRPr 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项目成果包括软件著作权申请、蓝桥杯全国二等奖、中国大学生工程实践与创新能力大赛全国二等奖，以及已完成的iCoLoc交互式软件系统。</a:t>
            </a:r>
            <a:endParaRPr 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本页展示两项竞赛获奖证书，作为项目成员实践能力和项目成果产出的支撑材料。</a:t>
            </a:r>
            <a:endParaRPr 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项目经费按计划使用。通过项目训练，团队提升了科研和工程实践能力，同时也认识到后续需要加强真实复杂场景下的大规模测试。</a:t>
            </a:r>
            <a:endParaRPr 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实验使用北京POI数据集，包含4592个实例和16个类别。结果显示10轮交互后，对比学习方法准确率约0.98，明显优于baseline和特征加权方法，说明反馈学习有效提升了推荐质量。</a:t>
            </a:r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tiff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3B8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7810500" y="-1333500"/>
            <a:ext cx="4953000" cy="4953000"/>
          </a:xfrm>
          <a:prstGeom prst="ellipse">
            <a:avLst/>
          </a:prstGeom>
          <a:solidFill>
            <a:srgbClr val="FFFFFF">
              <a:alpha val="8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285750" y="3810000"/>
            <a:ext cx="4000500" cy="4000500"/>
          </a:xfrm>
          <a:prstGeom prst="ellipse">
            <a:avLst/>
          </a:prstGeom>
          <a:solidFill>
            <a:srgbClr val="FFFFFF">
              <a:alpha val="8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Freeform 5"/>
          <p:cNvSpPr/>
          <p:nvPr/>
        </p:nvSpPr>
        <p:spPr>
          <a:xfrm>
            <a:off x="952500" y="3429000"/>
            <a:ext cx="9048750" cy="1905000"/>
          </a:xfrm>
          <a:custGeom>
            <a:avLst/>
            <a:gdLst/>
            <a:ahLst/>
            <a:cxnLst/>
            <a:rect l="l" t="t" r="r" b="b"/>
            <a:pathLst>
              <a:path w="9048750" h="1905000">
                <a:moveTo>
                  <a:pt x="0" y="1428750"/>
                </a:moveTo>
                <a:cubicBezTo>
                  <a:pt x="1524000" y="571500"/>
                  <a:pt x="2476500" y="1905000"/>
                  <a:pt x="4000500" y="1047750"/>
                </a:cubicBezTo>
                <a:cubicBezTo>
                  <a:pt x="5524500" y="190500"/>
                  <a:pt x="6858000" y="0"/>
                  <a:pt x="9048750" y="857250"/>
                </a:cubicBezTo>
              </a:path>
            </a:pathLst>
          </a:custGeom>
          <a:noFill/>
          <a:ln w="28575">
            <a:solidFill>
              <a:srgbClr val="FFFFFF">
                <a:alpha val="35000"/>
              </a:srgbClr>
            </a:solidFill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3365659" y="703898"/>
            <a:ext cx="5460682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dirty="0">
                <a:solidFill>
                  <a:srgbClr val="E8F1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桂林电子科技大学大学生创新训练计划项目</a:t>
            </a:r>
            <a:endParaRPr lang="zh-CN" sz="1950" dirty="0">
              <a:solidFill>
                <a:srgbClr val="E8F1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0742" y="1910715"/>
            <a:ext cx="5650516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3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结合增量学习的空间同位</a:t>
            </a:r>
            <a:endParaRPr lang="zh-CN" sz="33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23774" y="2520315"/>
            <a:ext cx="5144452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3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模式动态挖掘机制研究</a:t>
            </a:r>
            <a:endParaRPr lang="zh-CN" sz="330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4000500" y="3257550"/>
            <a:ext cx="4191000" cy="476250"/>
          </a:xfrm>
          <a:prstGeom prst="roundRect">
            <a:avLst>
              <a:gd name="adj" fmla="val 50000"/>
            </a:avLst>
          </a:prstGeom>
          <a:solidFill>
            <a:srgbClr val="FFFFFF">
              <a:alpha val="16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10" name="TextBox 10"/>
          <p:cNvSpPr txBox="1"/>
          <p:nvPr/>
        </p:nvSpPr>
        <p:spPr>
          <a:xfrm>
            <a:off x="5593080" y="3393758"/>
            <a:ext cx="100584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结题答辩</a:t>
            </a:r>
            <a:endParaRPr lang="zh-CN" sz="1650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49090" y="4600575"/>
            <a:ext cx="389382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EAF2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负责人：叶西佳 指导教师：包旭光 教授</a:t>
            </a:r>
            <a:endParaRPr lang="zh-CN" sz="1500" dirty="0">
              <a:solidFill>
                <a:srgbClr val="EAF2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875508" y="4959668"/>
            <a:ext cx="444098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EAF2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计算机与信息安全学院 · 区级项目 S202510595264</a:t>
            </a:r>
            <a:endParaRPr lang="zh-CN" sz="1350" dirty="0">
              <a:solidFill>
                <a:srgbClr val="EAF2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664517" y="6023610"/>
            <a:ext cx="86296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D6E4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2026年6月</a:t>
            </a:r>
            <a:endParaRPr lang="zh-CN" sz="1200" dirty="0">
              <a:solidFill>
                <a:srgbClr val="D6E4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1341501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汇报提纲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70449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Presentation Outline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1285875" y="1238250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Ellipse 10"/>
          <p:cNvSpPr/>
          <p:nvPr/>
        </p:nvSpPr>
        <p:spPr>
          <a:xfrm>
            <a:off x="1457325" y="1381125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1627015" y="1517332"/>
            <a:ext cx="117819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82165" y="1510665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项目概况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6477000" y="1238250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4" name="Ellipse 14"/>
          <p:cNvSpPr/>
          <p:nvPr/>
        </p:nvSpPr>
        <p:spPr>
          <a:xfrm>
            <a:off x="6648450" y="1381125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15" name="TextBox 15"/>
          <p:cNvSpPr txBox="1"/>
          <p:nvPr/>
        </p:nvSpPr>
        <p:spPr>
          <a:xfrm>
            <a:off x="6786511" y="151733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73290" y="1510665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立项依据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Rectangle 17"/>
          <p:cNvSpPr/>
          <p:nvPr/>
        </p:nvSpPr>
        <p:spPr>
          <a:xfrm>
            <a:off x="1285875" y="2333625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8" name="Ellipse 18"/>
          <p:cNvSpPr/>
          <p:nvPr/>
        </p:nvSpPr>
        <p:spPr>
          <a:xfrm>
            <a:off x="1457325" y="2476500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19" name="TextBox 19"/>
          <p:cNvSpPr txBox="1"/>
          <p:nvPr/>
        </p:nvSpPr>
        <p:spPr>
          <a:xfrm>
            <a:off x="1595386" y="2612708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3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82165" y="2606040"/>
            <a:ext cx="1977962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研究目标与内容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6477000" y="2333625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22" name="Ellipse 22"/>
          <p:cNvSpPr/>
          <p:nvPr/>
        </p:nvSpPr>
        <p:spPr>
          <a:xfrm>
            <a:off x="6648450" y="2476500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3" name="TextBox 23"/>
          <p:cNvSpPr txBox="1"/>
          <p:nvPr/>
        </p:nvSpPr>
        <p:spPr>
          <a:xfrm>
            <a:off x="6786511" y="2612708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4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273290" y="2606040"/>
            <a:ext cx="253003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技术路线与算法设计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Rectangle 25"/>
          <p:cNvSpPr/>
          <p:nvPr/>
        </p:nvSpPr>
        <p:spPr>
          <a:xfrm>
            <a:off x="1285875" y="3429000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26" name="Ellipse 26"/>
          <p:cNvSpPr/>
          <p:nvPr/>
        </p:nvSpPr>
        <p:spPr>
          <a:xfrm>
            <a:off x="1457325" y="3571875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7" name="TextBox 27"/>
          <p:cNvSpPr txBox="1"/>
          <p:nvPr/>
        </p:nvSpPr>
        <p:spPr>
          <a:xfrm>
            <a:off x="1595386" y="3708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5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082165" y="3701415"/>
            <a:ext cx="2057400" cy="2768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  <a:sym typeface="+mn-ea"/>
              </a:rPr>
              <a:t>系统实现与成果支撑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9" name="Rectangle 29"/>
          <p:cNvSpPr/>
          <p:nvPr/>
        </p:nvSpPr>
        <p:spPr>
          <a:xfrm>
            <a:off x="6477000" y="3429000"/>
            <a:ext cx="4476750" cy="742950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30" name="Ellipse 30"/>
          <p:cNvSpPr/>
          <p:nvPr/>
        </p:nvSpPr>
        <p:spPr>
          <a:xfrm>
            <a:off x="6648450" y="3571875"/>
            <a:ext cx="457200" cy="4572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31" name="TextBox 31"/>
          <p:cNvSpPr txBox="1"/>
          <p:nvPr/>
        </p:nvSpPr>
        <p:spPr>
          <a:xfrm>
            <a:off x="6786511" y="370808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6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9" name="TextBox 36"/>
          <p:cNvSpPr txBox="1"/>
          <p:nvPr/>
        </p:nvSpPr>
        <p:spPr>
          <a:xfrm>
            <a:off x="7273290" y="3666490"/>
            <a:ext cx="2819867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iCoLoc算法与实验结果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1341501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项目概况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41696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Project Overview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3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666750" y="1143000"/>
            <a:ext cx="4953000" cy="447675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Rectangle 10"/>
          <p:cNvSpPr/>
          <p:nvPr/>
        </p:nvSpPr>
        <p:spPr>
          <a:xfrm>
            <a:off x="6191250" y="1143000"/>
            <a:ext cx="5334000" cy="447675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1030605" y="14735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项目级别</a:t>
            </a:r>
            <a:endParaRPr lang="zh-CN" sz="135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173605" y="1473518"/>
            <a:ext cx="161163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区级创新训练项目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30605" y="21212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项目编号</a:t>
            </a:r>
            <a:endParaRPr lang="zh-CN" sz="135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73605" y="2121218"/>
            <a:ext cx="139474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S202510595264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30605" y="27689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立项年度</a:t>
            </a:r>
            <a:endParaRPr lang="zh-CN" sz="135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73605" y="2768918"/>
            <a:ext cx="66522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2025年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30605" y="34166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完成周期</a:t>
            </a:r>
            <a:endParaRPr lang="zh-CN" sz="135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173605" y="3416618"/>
            <a:ext cx="102012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一年期结题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30605" y="40643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团队成员</a:t>
            </a:r>
            <a:endParaRPr lang="zh-CN" sz="135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173605" y="4064318"/>
            <a:ext cx="358330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叶西佳、徐辛冉、谭东宇、周畇汐、张国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173605" y="4295775"/>
            <a:ext cx="23145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富</a:t>
            </a:r>
            <a:endParaRPr lang="zh-CN" sz="13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235410" y="1408748"/>
            <a:ext cx="124568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项目定位</a:t>
            </a:r>
            <a:endParaRPr lang="zh-CN" sz="195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Ellipse 23"/>
          <p:cNvSpPr/>
          <p:nvPr/>
        </p:nvSpPr>
        <p:spPr>
          <a:xfrm>
            <a:off x="6715125" y="202882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4" name="TextBox 24"/>
          <p:cNvSpPr txBox="1"/>
          <p:nvPr/>
        </p:nvSpPr>
        <p:spPr>
          <a:xfrm>
            <a:off x="6915150" y="1981200"/>
            <a:ext cx="467153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面向空间数据挖掘中的 co-location 模式发现任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915150" y="2219325"/>
            <a:ext cx="2571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务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6" name="Ellipse 26"/>
          <p:cNvSpPr/>
          <p:nvPr/>
        </p:nvSpPr>
        <p:spPr>
          <a:xfrm>
            <a:off x="6715125" y="28575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7" name="TextBox 27"/>
          <p:cNvSpPr txBox="1"/>
          <p:nvPr/>
        </p:nvSpPr>
        <p:spPr>
          <a:xfrm>
            <a:off x="6915150" y="2809875"/>
            <a:ext cx="42005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解决固定阈值难以刻画用户真实兴趣的问题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8" name="Ellipse 28"/>
          <p:cNvSpPr/>
          <p:nvPr/>
        </p:nvSpPr>
        <p:spPr>
          <a:xfrm>
            <a:off x="6715125" y="344805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9" name="TextBox 29"/>
          <p:cNvSpPr txBox="1"/>
          <p:nvPr/>
        </p:nvSpPr>
        <p:spPr>
          <a:xfrm>
            <a:off x="6915150" y="3400425"/>
            <a:ext cx="42005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通过交互反馈和增量学习持续优化模式推荐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0" name="Ellipse 30"/>
          <p:cNvSpPr/>
          <p:nvPr/>
        </p:nvSpPr>
        <p:spPr>
          <a:xfrm>
            <a:off x="6715125" y="40386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31" name="TextBox 31"/>
          <p:cNvSpPr txBox="1"/>
          <p:nvPr/>
        </p:nvSpPr>
        <p:spPr>
          <a:xfrm>
            <a:off x="6915150" y="3990975"/>
            <a:ext cx="37623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形成可运行的软件系统与结题支撑成果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3917823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立项依据（一）：研究价值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205775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Why this project matters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4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666750" y="1123950"/>
            <a:ext cx="10858500" cy="4667250"/>
          </a:xfrm>
          <a:prstGeom prst="roundRect">
            <a:avLst>
              <a:gd name="adj" fmla="val 3673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TextBox 10"/>
          <p:cNvSpPr txBox="1"/>
          <p:nvPr/>
        </p:nvSpPr>
        <p:spPr>
          <a:xfrm>
            <a:off x="1023938" y="1369219"/>
            <a:ext cx="4403794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7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空间 co-location 模式的研究价值</a:t>
            </a:r>
            <a:endParaRPr lang="zh-CN" sz="187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1" name="Ellipse 11"/>
          <p:cNvSpPr/>
          <p:nvPr/>
        </p:nvSpPr>
        <p:spPr>
          <a:xfrm>
            <a:off x="1143000" y="19812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2" name="TextBox 12"/>
          <p:cNvSpPr txBox="1"/>
          <p:nvPr/>
        </p:nvSpPr>
        <p:spPr>
          <a:xfrm>
            <a:off x="1341120" y="1917382"/>
            <a:ext cx="899441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空间 co-location 模式表示两个或多个空间特征在地理邻近区域内的频繁共现关系。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Ellipse 13"/>
          <p:cNvSpPr/>
          <p:nvPr/>
        </p:nvSpPr>
        <p:spPr>
          <a:xfrm>
            <a:off x="1143000" y="264795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4" name="TextBox 14"/>
          <p:cNvSpPr txBox="1"/>
          <p:nvPr/>
        </p:nvSpPr>
        <p:spPr>
          <a:xfrm>
            <a:off x="1341120" y="2584132"/>
            <a:ext cx="10163175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该类模式可用于生态环境分析、城市空间布局分析、公共安全、交通运输和位置服务推荐等场景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341120" y="2846070"/>
            <a:ext cx="28289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。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Ellipse 16"/>
          <p:cNvSpPr/>
          <p:nvPr/>
        </p:nvSpPr>
        <p:spPr>
          <a:xfrm>
            <a:off x="1143000" y="3576638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7" name="TextBox 17"/>
          <p:cNvSpPr txBox="1"/>
          <p:nvPr/>
        </p:nvSpPr>
        <p:spPr>
          <a:xfrm>
            <a:off x="1341120" y="3512820"/>
            <a:ext cx="9946291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在真实应用中，用户往往不只关心“频繁出现”的模式，更关心对自身任务有帮助、可解释、可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41120" y="3774758"/>
            <a:ext cx="1487805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决策的模式。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1571625" y="4762500"/>
            <a:ext cx="9048750" cy="590550"/>
          </a:xfrm>
          <a:prstGeom prst="roundRect">
            <a:avLst>
              <a:gd name="adj" fmla="val 29032"/>
            </a:avLst>
          </a:prstGeom>
          <a:solidFill>
            <a:srgbClr val="E7EEFF"/>
          </a:solidFill>
          <a:ln>
            <a:noFill/>
          </a:ln>
        </p:spPr>
        <p:txBody>
          <a:bodyPr/>
          <a:p/>
        </p:txBody>
      </p:sp>
      <p:sp>
        <p:nvSpPr>
          <p:cNvPr id="20" name="TextBox 20"/>
          <p:cNvSpPr txBox="1"/>
          <p:nvPr/>
        </p:nvSpPr>
        <p:spPr>
          <a:xfrm>
            <a:off x="2608709" y="4957286"/>
            <a:ext cx="6974581" cy="350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725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因此：需要从“频繁性导向”转向“用户兴趣与决策价值导向”</a:t>
            </a:r>
            <a:endParaRPr lang="zh-CN" sz="1725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3917823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立项依据（二）：问题痛点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25671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Limitations of existing methods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5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857250" y="1381125"/>
            <a:ext cx="3048000" cy="352425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TextBox 10"/>
          <p:cNvSpPr txBox="1"/>
          <p:nvPr/>
        </p:nvSpPr>
        <p:spPr>
          <a:xfrm>
            <a:off x="1388459" y="1773555"/>
            <a:ext cx="1985581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EF444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传统阈值局限</a:t>
            </a:r>
            <a:endParaRPr lang="zh-CN" sz="2100" b="1" dirty="0">
              <a:solidFill>
                <a:srgbClr val="EF4444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99198" y="244935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参与度阈值设置依赖经验，阈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99198" y="273891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值过高会遗漏稀有但重要模式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99198" y="302847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，阈值过低会产生大量候选结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99198" y="3318034"/>
            <a:ext cx="500062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果。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Rectangle 15"/>
          <p:cNvSpPr/>
          <p:nvPr/>
        </p:nvSpPr>
        <p:spPr>
          <a:xfrm>
            <a:off x="4619625" y="1381125"/>
            <a:ext cx="3048000" cy="352425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6" name="TextBox 16"/>
          <p:cNvSpPr txBox="1"/>
          <p:nvPr/>
        </p:nvSpPr>
        <p:spPr>
          <a:xfrm>
            <a:off x="4989814" y="1773555"/>
            <a:ext cx="230762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F59E0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用户意图难表达</a:t>
            </a:r>
            <a:endParaRPr lang="zh-CN" sz="2100" b="1" dirty="0">
              <a:solidFill>
                <a:srgbClr val="F59E0B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961572" y="244935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非专业用户通常难以直接给出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961572" y="273891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精确参数，需要通过自然语言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961572" y="3028474"/>
            <a:ext cx="2800350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或交互选择表达模糊需求。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0" name="Rectangle 20"/>
          <p:cNvSpPr/>
          <p:nvPr/>
        </p:nvSpPr>
        <p:spPr>
          <a:xfrm>
            <a:off x="8382000" y="1381125"/>
            <a:ext cx="3048000" cy="3524250"/>
          </a:xfrm>
          <a:prstGeom prst="roundRect">
            <a:avLst>
              <a:gd name="adj" fmla="val 5625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21" name="TextBox 21"/>
          <p:cNvSpPr txBox="1"/>
          <p:nvPr/>
        </p:nvSpPr>
        <p:spPr>
          <a:xfrm>
            <a:off x="8913209" y="1773555"/>
            <a:ext cx="1985581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b="1" dirty="0">
                <a:solidFill>
                  <a:srgbClr val="6D28D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偏好动态变化</a:t>
            </a:r>
            <a:endParaRPr lang="zh-CN" sz="2100" b="1" dirty="0">
              <a:solidFill>
                <a:srgbClr val="6D28D9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723948" y="244935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一次性建模难以适应用户兴趣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723948" y="2738914"/>
            <a:ext cx="3030379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演化，需要根据新增反馈持续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8723948" y="3028474"/>
            <a:ext cx="1650206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7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调整结果排序。</a:t>
            </a:r>
            <a:endParaRPr lang="zh-CN" sz="157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144389" y="5433536"/>
            <a:ext cx="5903222" cy="350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7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项目切入：交互式挖掘 + 增量学习 + LLM意图理解</a:t>
            </a:r>
            <a:endParaRPr lang="zh-CN" sz="17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230762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研究目标与内容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25671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Objectives &amp; Research Contents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6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666750" y="1095375"/>
            <a:ext cx="10858500" cy="4810125"/>
          </a:xfrm>
          <a:prstGeom prst="roundRect">
            <a:avLst>
              <a:gd name="adj" fmla="val 3564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TextBox 10"/>
          <p:cNvSpPr txBox="1"/>
          <p:nvPr/>
        </p:nvSpPr>
        <p:spPr>
          <a:xfrm>
            <a:off x="1167765" y="1377315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研究目标</a:t>
            </a:r>
            <a:endParaRPr lang="zh-CN" sz="18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1" name="Ellipse 11"/>
          <p:cNvSpPr/>
          <p:nvPr/>
        </p:nvSpPr>
        <p:spPr>
          <a:xfrm>
            <a:off x="1143000" y="19335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2" name="TextBox 12"/>
          <p:cNvSpPr txBox="1"/>
          <p:nvPr/>
        </p:nvSpPr>
        <p:spPr>
          <a:xfrm>
            <a:off x="1343025" y="1885950"/>
            <a:ext cx="445246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完成基础空间 co-location 模式一次挖掘模块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Ellipse 13"/>
          <p:cNvSpPr/>
          <p:nvPr/>
        </p:nvSpPr>
        <p:spPr>
          <a:xfrm>
            <a:off x="1143000" y="23907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4" name="TextBox 14"/>
          <p:cNvSpPr txBox="1"/>
          <p:nvPr/>
        </p:nvSpPr>
        <p:spPr>
          <a:xfrm>
            <a:off x="1343025" y="2343150"/>
            <a:ext cx="398145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构建用户反馈驱动的交互式二次挖掘流程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Ellipse 15"/>
          <p:cNvSpPr/>
          <p:nvPr/>
        </p:nvSpPr>
        <p:spPr>
          <a:xfrm>
            <a:off x="1143000" y="28479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6" name="TextBox 16"/>
          <p:cNvSpPr txBox="1"/>
          <p:nvPr/>
        </p:nvSpPr>
        <p:spPr>
          <a:xfrm>
            <a:off x="1343025" y="2800350"/>
            <a:ext cx="50768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引入增量学习机制，根据用户反馈持续更新偏好表示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Ellipse 17"/>
          <p:cNvSpPr/>
          <p:nvPr/>
        </p:nvSpPr>
        <p:spPr>
          <a:xfrm>
            <a:off x="1143000" y="33051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8" name="TextBox 18"/>
          <p:cNvSpPr txBox="1"/>
          <p:nvPr/>
        </p:nvSpPr>
        <p:spPr>
          <a:xfrm>
            <a:off x="1343025" y="3257550"/>
            <a:ext cx="33242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开发可运行、可演示的交互式系统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Line 19"/>
          <p:cNvSpPr/>
          <p:nvPr/>
        </p:nvSpPr>
        <p:spPr>
          <a:xfrm>
            <a:off x="6096000" y="1381125"/>
            <a:ext cx="9525" cy="4238625"/>
          </a:xfrm>
          <a:custGeom>
            <a:avLst/>
            <a:gdLst/>
            <a:ahLst/>
            <a:cxnLst/>
            <a:rect l="l" t="t" r="r" b="b"/>
            <a:pathLst>
              <a:path w="9525" h="4238625">
                <a:moveTo>
                  <a:pt x="0" y="0"/>
                </a:moveTo>
                <a:lnTo>
                  <a:pt x="0" y="4238625"/>
                </a:lnTo>
              </a:path>
            </a:pathLst>
          </a:custGeom>
          <a:noFill/>
          <a:ln w="1905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20" name="TextBox 20"/>
          <p:cNvSpPr txBox="1"/>
          <p:nvPr/>
        </p:nvSpPr>
        <p:spPr>
          <a:xfrm>
            <a:off x="6644640" y="1377315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研究内容</a:t>
            </a:r>
            <a:endParaRPr lang="zh-CN" sz="18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Ellipse 21"/>
          <p:cNvSpPr/>
          <p:nvPr/>
        </p:nvSpPr>
        <p:spPr>
          <a:xfrm>
            <a:off x="6619875" y="19335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2" name="TextBox 22"/>
          <p:cNvSpPr txBox="1"/>
          <p:nvPr/>
        </p:nvSpPr>
        <p:spPr>
          <a:xfrm>
            <a:off x="6819900" y="1885950"/>
            <a:ext cx="582168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Join-Based / Join-Less 思路下的候选模式生成与参与度计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19900" y="2124075"/>
            <a:ext cx="2571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算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Ellipse 24"/>
          <p:cNvSpPr/>
          <p:nvPr/>
        </p:nvSpPr>
        <p:spPr>
          <a:xfrm>
            <a:off x="6619875" y="26289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5" name="TextBox 25"/>
          <p:cNvSpPr txBox="1"/>
          <p:nvPr/>
        </p:nvSpPr>
        <p:spPr>
          <a:xfrm>
            <a:off x="6819900" y="2581275"/>
            <a:ext cx="37623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基于用户反馈的模式重排序与偏好学习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6" name="Ellipse 26"/>
          <p:cNvSpPr/>
          <p:nvPr/>
        </p:nvSpPr>
        <p:spPr>
          <a:xfrm>
            <a:off x="6619875" y="30861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7" name="TextBox 27"/>
          <p:cNvSpPr txBox="1"/>
          <p:nvPr/>
        </p:nvSpPr>
        <p:spPr>
          <a:xfrm>
            <a:off x="6819900" y="3038475"/>
            <a:ext cx="59531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系统界面集成：数据导入、查询、训练、地图展示和结果反馈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8" name="Ellipse 28"/>
          <p:cNvSpPr/>
          <p:nvPr/>
        </p:nvSpPr>
        <p:spPr>
          <a:xfrm>
            <a:off x="6619875" y="35433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9" name="TextBox 29"/>
          <p:cNvSpPr txBox="1"/>
          <p:nvPr/>
        </p:nvSpPr>
        <p:spPr>
          <a:xfrm>
            <a:off x="6819900" y="3495675"/>
            <a:ext cx="46386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实验评估：交互轮次中的准确率变化与方法对比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295170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技术路线与算法流程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26087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Technical Route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7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381000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10" name="TextBox 10"/>
          <p:cNvSpPr txBox="1"/>
          <p:nvPr/>
        </p:nvSpPr>
        <p:spPr>
          <a:xfrm>
            <a:off x="527040" y="2294096"/>
            <a:ext cx="1041421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POI数据集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762125" y="2381250"/>
            <a:ext cx="238125" cy="9525"/>
          </a:xfrm>
          <a:custGeom>
            <a:avLst/>
            <a:gdLst/>
            <a:ahLst/>
            <a:cxnLst/>
            <a:rect l="l" t="t" r="r" b="b"/>
            <a:pathLst>
              <a:path w="238125" h="9525">
                <a:moveTo>
                  <a:pt x="0" y="0"/>
                </a:moveTo>
                <a:lnTo>
                  <a:pt x="238125" y="0"/>
                </a:lnTo>
              </a:path>
            </a:pathLst>
          </a:custGeom>
          <a:noFill/>
          <a:ln w="38100">
            <a:solidFill>
              <a:srgbClr val="28B7A8"/>
            </a:solidFill>
          </a:ln>
        </p:spPr>
        <p:txBody>
          <a:bodyPr/>
          <a:p/>
        </p:txBody>
      </p:sp>
      <p:sp>
        <p:nvSpPr>
          <p:cNvPr id="12" name="Freeform 12"/>
          <p:cNvSpPr/>
          <p:nvPr/>
        </p:nvSpPr>
        <p:spPr>
          <a:xfrm>
            <a:off x="1885950" y="230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3" name="Rectangle 13"/>
          <p:cNvSpPr/>
          <p:nvPr/>
        </p:nvSpPr>
        <p:spPr>
          <a:xfrm>
            <a:off x="2143125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14" name="TextBox 14"/>
          <p:cNvSpPr txBox="1"/>
          <p:nvPr/>
        </p:nvSpPr>
        <p:spPr>
          <a:xfrm>
            <a:off x="2152585" y="2294096"/>
            <a:ext cx="1314580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LLM解析意图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3524250" y="2381250"/>
            <a:ext cx="285750" cy="9525"/>
          </a:xfrm>
          <a:custGeom>
            <a:avLst/>
            <a:gdLst/>
            <a:ahLst/>
            <a:cxnLst/>
            <a:rect l="l" t="t" r="r" b="b"/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/>
          <a:ln w="38100">
            <a:solidFill>
              <a:srgbClr val="28B7A8"/>
            </a:solidFill>
          </a:ln>
        </p:spPr>
        <p:txBody>
          <a:bodyPr/>
          <a:p/>
        </p:txBody>
      </p:sp>
      <p:sp>
        <p:nvSpPr>
          <p:cNvPr id="16" name="Freeform 16"/>
          <p:cNvSpPr/>
          <p:nvPr/>
        </p:nvSpPr>
        <p:spPr>
          <a:xfrm>
            <a:off x="3695700" y="230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7" name="Rectangle 17"/>
          <p:cNvSpPr/>
          <p:nvPr/>
        </p:nvSpPr>
        <p:spPr>
          <a:xfrm>
            <a:off x="3952875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18" name="TextBox 18"/>
          <p:cNvSpPr txBox="1"/>
          <p:nvPr/>
        </p:nvSpPr>
        <p:spPr>
          <a:xfrm>
            <a:off x="4164473" y="2294096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一次挖掘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5334000" y="2381250"/>
            <a:ext cx="285750" cy="9525"/>
          </a:xfrm>
          <a:custGeom>
            <a:avLst/>
            <a:gdLst/>
            <a:ahLst/>
            <a:cxnLst/>
            <a:rect l="l" t="t" r="r" b="b"/>
            <a:pathLst>
              <a:path w="285750" h="9525">
                <a:moveTo>
                  <a:pt x="0" y="0"/>
                </a:moveTo>
                <a:lnTo>
                  <a:pt x="285750" y="0"/>
                </a:lnTo>
              </a:path>
            </a:pathLst>
          </a:custGeom>
          <a:noFill/>
          <a:ln w="38100">
            <a:solidFill>
              <a:srgbClr val="28B7A8"/>
            </a:solidFill>
          </a:ln>
        </p:spPr>
        <p:txBody>
          <a:bodyPr/>
          <a:p/>
        </p:txBody>
      </p:sp>
      <p:sp>
        <p:nvSpPr>
          <p:cNvPr id="20" name="Freeform 20"/>
          <p:cNvSpPr/>
          <p:nvPr/>
        </p:nvSpPr>
        <p:spPr>
          <a:xfrm>
            <a:off x="5505450" y="230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1" name="Rectangle 21"/>
          <p:cNvSpPr/>
          <p:nvPr/>
        </p:nvSpPr>
        <p:spPr>
          <a:xfrm>
            <a:off x="5762625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22" name="TextBox 22"/>
          <p:cNvSpPr txBox="1"/>
          <p:nvPr/>
        </p:nvSpPr>
        <p:spPr>
          <a:xfrm>
            <a:off x="5793938" y="2294096"/>
            <a:ext cx="127087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Top候选模式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143750" y="2381250"/>
            <a:ext cx="333375" cy="9525"/>
          </a:xfrm>
          <a:custGeom>
            <a:avLst/>
            <a:gdLst/>
            <a:ahLst/>
            <a:cxnLst/>
            <a:rect l="l" t="t" r="r" b="b"/>
            <a:pathLst>
              <a:path w="333375" h="9525">
                <a:moveTo>
                  <a:pt x="0" y="0"/>
                </a:moveTo>
                <a:lnTo>
                  <a:pt x="333375" y="0"/>
                </a:lnTo>
              </a:path>
            </a:pathLst>
          </a:custGeom>
          <a:noFill/>
          <a:ln w="38100">
            <a:solidFill>
              <a:srgbClr val="28B7A8"/>
            </a:solidFill>
          </a:ln>
        </p:spPr>
        <p:txBody>
          <a:bodyPr/>
          <a:p/>
        </p:txBody>
      </p:sp>
      <p:sp>
        <p:nvSpPr>
          <p:cNvPr id="24" name="Freeform 24"/>
          <p:cNvSpPr/>
          <p:nvPr/>
        </p:nvSpPr>
        <p:spPr>
          <a:xfrm>
            <a:off x="7362825" y="230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5" name="Rectangle 25"/>
          <p:cNvSpPr/>
          <p:nvPr/>
        </p:nvSpPr>
        <p:spPr>
          <a:xfrm>
            <a:off x="7620000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26" name="TextBox 26"/>
          <p:cNvSpPr txBox="1"/>
          <p:nvPr/>
        </p:nvSpPr>
        <p:spPr>
          <a:xfrm>
            <a:off x="7831598" y="2294096"/>
            <a:ext cx="91030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用户反馈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9001125" y="2381250"/>
            <a:ext cx="476250" cy="9525"/>
          </a:xfrm>
          <a:custGeom>
            <a:avLst/>
            <a:gdLst/>
            <a:ahLst/>
            <a:cxnLst/>
            <a:rect l="l" t="t" r="r" b="b"/>
            <a:pathLst>
              <a:path w="476250" h="9525">
                <a:moveTo>
                  <a:pt x="0" y="0"/>
                </a:moveTo>
                <a:lnTo>
                  <a:pt x="476250" y="0"/>
                </a:lnTo>
              </a:path>
            </a:pathLst>
          </a:custGeom>
          <a:noFill/>
          <a:ln w="38100">
            <a:solidFill>
              <a:srgbClr val="28B7A8"/>
            </a:solidFill>
          </a:ln>
        </p:spPr>
        <p:txBody>
          <a:bodyPr/>
          <a:p/>
        </p:txBody>
      </p:sp>
      <p:sp>
        <p:nvSpPr>
          <p:cNvPr id="28" name="Freeform 28"/>
          <p:cNvSpPr/>
          <p:nvPr/>
        </p:nvSpPr>
        <p:spPr>
          <a:xfrm>
            <a:off x="9363075" y="230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9" name="Rectangle 29"/>
          <p:cNvSpPr/>
          <p:nvPr/>
        </p:nvSpPr>
        <p:spPr>
          <a:xfrm>
            <a:off x="9620250" y="1952625"/>
            <a:ext cx="1333500" cy="8572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30" name="TextBox 30"/>
          <p:cNvSpPr txBox="1"/>
          <p:nvPr/>
        </p:nvSpPr>
        <p:spPr>
          <a:xfrm>
            <a:off x="9613321" y="2294096"/>
            <a:ext cx="1347359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42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对比学习更新</a:t>
            </a:r>
            <a:endParaRPr lang="zh-CN" sz="142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7524750" y="3190875"/>
            <a:ext cx="2762250" cy="1238250"/>
          </a:xfrm>
          <a:custGeom>
            <a:avLst/>
            <a:gdLst/>
            <a:ahLst/>
            <a:cxnLst/>
            <a:rect l="l" t="t" r="r" b="b"/>
            <a:pathLst>
              <a:path w="2762250" h="1238250">
                <a:moveTo>
                  <a:pt x="2762250" y="0"/>
                </a:moveTo>
                <a:cubicBezTo>
                  <a:pt x="1809750" y="1238250"/>
                  <a:pt x="0" y="1238250"/>
                  <a:pt x="762000" y="95250"/>
                </a:cubicBezTo>
              </a:path>
            </a:pathLst>
          </a:custGeom>
          <a:noFill/>
          <a:ln w="38100">
            <a:solidFill>
              <a:srgbClr val="F59E0B"/>
            </a:solidFill>
            <a:custDash>
              <a:ds d="250000" sp="200000"/>
            </a:custDash>
          </a:ln>
        </p:spPr>
        <p:txBody>
          <a:bodyPr/>
          <a:p/>
        </p:txBody>
      </p:sp>
      <p:sp>
        <p:nvSpPr>
          <p:cNvPr id="32" name="TextBox 32"/>
          <p:cNvSpPr txBox="1"/>
          <p:nvPr/>
        </p:nvSpPr>
        <p:spPr>
          <a:xfrm>
            <a:off x="6681290" y="4441508"/>
            <a:ext cx="492542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59E0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反馈驱动：用户选择 → 表征更新 → 重新排序</a:t>
            </a:r>
            <a:endParaRPr lang="zh-CN" sz="1650" b="1" dirty="0">
              <a:solidFill>
                <a:srgbClr val="F59E0B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3" name="Rectangle 33"/>
          <p:cNvSpPr/>
          <p:nvPr/>
        </p:nvSpPr>
        <p:spPr>
          <a:xfrm>
            <a:off x="1047750" y="5095875"/>
            <a:ext cx="10096500" cy="6858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34" name="TextBox 34"/>
          <p:cNvSpPr txBox="1"/>
          <p:nvPr/>
        </p:nvSpPr>
        <p:spPr>
          <a:xfrm>
            <a:off x="1360170" y="5346382"/>
            <a:ext cx="871728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系统不要求用户手动调参，而是通过自然语言查询和二元反馈逐步学习用户偏好。</a:t>
            </a:r>
            <a:endParaRPr lang="zh-CN" sz="165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295170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进度安排与实施情况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21070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Schedule &amp; Implementation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20866" y="6458902"/>
            <a:ext cx="41771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8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Line 9"/>
          <p:cNvSpPr/>
          <p:nvPr/>
        </p:nvSpPr>
        <p:spPr>
          <a:xfrm>
            <a:off x="1524000" y="2381250"/>
            <a:ext cx="9144000" cy="9525"/>
          </a:xfrm>
          <a:custGeom>
            <a:avLst/>
            <a:gdLst/>
            <a:ahLst/>
            <a:cxnLst/>
            <a:rect l="l" t="t" r="r" b="b"/>
            <a:pathLst>
              <a:path w="9144000" h="9525">
                <a:moveTo>
                  <a:pt x="0" y="0"/>
                </a:moveTo>
                <a:lnTo>
                  <a:pt x="9144000" y="0"/>
                </a:lnTo>
              </a:path>
            </a:pathLst>
          </a:custGeom>
          <a:noFill/>
          <a:ln w="76200" cap="rnd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Ellipse 10"/>
          <p:cNvSpPr/>
          <p:nvPr/>
        </p:nvSpPr>
        <p:spPr>
          <a:xfrm>
            <a:off x="1352550" y="2114550"/>
            <a:ext cx="533400" cy="5334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1560340" y="2279332"/>
            <a:ext cx="117819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Rectangle 12"/>
          <p:cNvSpPr/>
          <p:nvPr/>
        </p:nvSpPr>
        <p:spPr>
          <a:xfrm>
            <a:off x="495300" y="2952750"/>
            <a:ext cx="2247900" cy="219075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3" name="TextBox 13"/>
          <p:cNvSpPr txBox="1"/>
          <p:nvPr/>
        </p:nvSpPr>
        <p:spPr>
          <a:xfrm>
            <a:off x="967621" y="3171825"/>
            <a:ext cx="130325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2025.05-08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44321" y="3501390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理论调研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65810" y="3966210"/>
            <a:ext cx="175679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学习空间 co-location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65810" y="4161472"/>
            <a:ext cx="1853184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、Join-Based/Join-Le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65810" y="4356735"/>
            <a:ext cx="17743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ss、增量学习、LLM意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65810" y="4551998"/>
            <a:ext cx="108204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图解析等内容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Ellipse 19"/>
          <p:cNvSpPr/>
          <p:nvPr/>
        </p:nvSpPr>
        <p:spPr>
          <a:xfrm>
            <a:off x="4305300" y="2114550"/>
            <a:ext cx="533400" cy="5334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0" name="TextBox 20"/>
          <p:cNvSpPr txBox="1"/>
          <p:nvPr/>
        </p:nvSpPr>
        <p:spPr>
          <a:xfrm>
            <a:off x="4481461" y="227933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3448050" y="2952750"/>
            <a:ext cx="2247900" cy="219075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D8E0F0"/>
            </a:solidFill>
          </a:ln>
        </p:spPr>
        <p:txBody>
          <a:bodyPr/>
          <a:p/>
        </p:txBody>
      </p:sp>
      <p:sp>
        <p:nvSpPr>
          <p:cNvPr id="22" name="TextBox 22"/>
          <p:cNvSpPr txBox="1"/>
          <p:nvPr/>
        </p:nvSpPr>
        <p:spPr>
          <a:xfrm>
            <a:off x="3949125" y="3171825"/>
            <a:ext cx="124575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2025.09-12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997071" y="3501390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基础挖掘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718560" y="3966210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实现候选模式生成、邻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718560" y="4161472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近关系处理、参与度计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718560" y="4356735"/>
            <a:ext cx="125730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算和粗剪枝策略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7" name="Ellipse 27"/>
          <p:cNvSpPr/>
          <p:nvPr/>
        </p:nvSpPr>
        <p:spPr>
          <a:xfrm>
            <a:off x="7258050" y="2114550"/>
            <a:ext cx="533400" cy="5334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8" name="TextBox 28"/>
          <p:cNvSpPr txBox="1"/>
          <p:nvPr/>
        </p:nvSpPr>
        <p:spPr>
          <a:xfrm>
            <a:off x="7434211" y="227933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3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9" name="Rectangle 29"/>
          <p:cNvSpPr/>
          <p:nvPr/>
        </p:nvSpPr>
        <p:spPr>
          <a:xfrm>
            <a:off x="6400800" y="2952750"/>
            <a:ext cx="2247900" cy="219075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D8E0F0"/>
            </a:solidFill>
          </a:ln>
        </p:spPr>
        <p:txBody>
          <a:bodyPr/>
          <a:p/>
        </p:txBody>
      </p:sp>
      <p:sp>
        <p:nvSpPr>
          <p:cNvPr id="30" name="TextBox 30"/>
          <p:cNvSpPr txBox="1"/>
          <p:nvPr/>
        </p:nvSpPr>
        <p:spPr>
          <a:xfrm>
            <a:off x="6901875" y="3171825"/>
            <a:ext cx="124575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2026.01-04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6949821" y="3501390"/>
            <a:ext cx="1149858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交互学习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671310" y="3966210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构建用户反馈驱动的二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671310" y="4161472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次挖掘流程，完成偏好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671310" y="4356735"/>
            <a:ext cx="143256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表示和重排序机制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5" name="Ellipse 35"/>
          <p:cNvSpPr/>
          <p:nvPr/>
        </p:nvSpPr>
        <p:spPr>
          <a:xfrm>
            <a:off x="10210800" y="2114550"/>
            <a:ext cx="533400" cy="533400"/>
          </a:xfrm>
          <a:prstGeom prst="ellipse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36" name="TextBox 36"/>
          <p:cNvSpPr txBox="1"/>
          <p:nvPr/>
        </p:nvSpPr>
        <p:spPr>
          <a:xfrm>
            <a:off x="10386961" y="2279332"/>
            <a:ext cx="18107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4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7" name="Rectangle 37"/>
          <p:cNvSpPr/>
          <p:nvPr/>
        </p:nvSpPr>
        <p:spPr>
          <a:xfrm>
            <a:off x="9353550" y="2952750"/>
            <a:ext cx="2247900" cy="219075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D8E0F0"/>
            </a:solidFill>
          </a:ln>
        </p:spPr>
        <p:txBody>
          <a:bodyPr/>
          <a:p/>
        </p:txBody>
      </p:sp>
      <p:sp>
        <p:nvSpPr>
          <p:cNvPr id="38" name="TextBox 38"/>
          <p:cNvSpPr txBox="1"/>
          <p:nvPr/>
        </p:nvSpPr>
        <p:spPr>
          <a:xfrm>
            <a:off x="9825871" y="3171825"/>
            <a:ext cx="130325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2026.05-06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764554" y="3501390"/>
            <a:ext cx="1425892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系统与结题</a:t>
            </a:r>
            <a:endParaRPr lang="zh-CN" sz="180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624060" y="3966210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完成系统集成测试，整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624060" y="4161472"/>
            <a:ext cx="17830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理软著申请、获奖证明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624060" y="4356735"/>
            <a:ext cx="90678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和结题材料</a:t>
            </a:r>
            <a:endParaRPr lang="zh-CN" sz="12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43" name="Rectangle 43"/>
          <p:cNvSpPr/>
          <p:nvPr/>
        </p:nvSpPr>
        <p:spPr>
          <a:xfrm>
            <a:off x="4191000" y="5572125"/>
            <a:ext cx="3810000" cy="476250"/>
          </a:xfrm>
          <a:prstGeom prst="roundRect">
            <a:avLst>
              <a:gd name="adj" fmla="val 50000"/>
            </a:avLst>
          </a:prstGeom>
          <a:solidFill>
            <a:srgbClr val="22A06B"/>
          </a:solidFill>
          <a:ln>
            <a:noFill/>
          </a:ln>
        </p:spPr>
        <p:txBody>
          <a:bodyPr/>
          <a:p/>
        </p:txBody>
      </p:sp>
      <p:sp>
        <p:nvSpPr>
          <p:cNvPr id="44" name="TextBox 44"/>
          <p:cNvSpPr txBox="1"/>
          <p:nvPr/>
        </p:nvSpPr>
        <p:spPr>
          <a:xfrm>
            <a:off x="4683371" y="5708332"/>
            <a:ext cx="2825258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已按一年期要求完成结题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3595783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项目完成情况与主要成果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10478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Achievements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13198" y="6458902"/>
            <a:ext cx="4253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9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857250" y="1381125"/>
            <a:ext cx="3048000" cy="3286125"/>
          </a:xfrm>
          <a:prstGeom prst="roundRect">
            <a:avLst>
              <a:gd name="adj" fmla="val 8125"/>
            </a:avLst>
          </a:prstGeom>
          <a:solidFill>
            <a:srgbClr val="FFFFFF"/>
          </a:solidFill>
          <a:ln w="19050">
            <a:solidFill>
              <a:srgbClr val="2454C6"/>
            </a:solidFill>
          </a:ln>
        </p:spPr>
        <p:txBody>
          <a:bodyPr/>
          <a:p/>
        </p:txBody>
      </p:sp>
      <p:sp>
        <p:nvSpPr>
          <p:cNvPr id="10" name="Ellipse 10"/>
          <p:cNvSpPr/>
          <p:nvPr/>
        </p:nvSpPr>
        <p:spPr>
          <a:xfrm>
            <a:off x="1924050" y="1685925"/>
            <a:ext cx="914400" cy="914400"/>
          </a:xfrm>
          <a:prstGeom prst="ellipse">
            <a:avLst/>
          </a:prstGeom>
          <a:solidFill>
            <a:srgbClr val="2454C6">
              <a:alpha val="14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2206800" y="1948815"/>
            <a:ext cx="348901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300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©</a:t>
            </a:r>
            <a:endParaRPr lang="zh-CN" sz="3300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58410" y="2789872"/>
            <a:ext cx="124568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软著申请</a:t>
            </a:r>
            <a:endParaRPr lang="zh-CN" sz="195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97418" y="3314700"/>
            <a:ext cx="416766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流水号 2026R11L1159237 当前状态：待受理</a:t>
            </a:r>
            <a:endParaRPr lang="zh-CN" sz="15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4619625" y="1381125"/>
            <a:ext cx="3048000" cy="3286125"/>
          </a:xfrm>
          <a:prstGeom prst="roundRect">
            <a:avLst>
              <a:gd name="adj" fmla="val 8125"/>
            </a:avLst>
          </a:prstGeom>
          <a:solidFill>
            <a:srgbClr val="FFFFFF"/>
          </a:solidFill>
          <a:ln w="19050">
            <a:solidFill>
              <a:srgbClr val="F59E0B"/>
            </a:solidFill>
          </a:ln>
        </p:spPr>
        <p:txBody>
          <a:bodyPr/>
          <a:p/>
        </p:txBody>
      </p:sp>
      <p:sp>
        <p:nvSpPr>
          <p:cNvPr id="15" name="Ellipse 15"/>
          <p:cNvSpPr/>
          <p:nvPr/>
        </p:nvSpPr>
        <p:spPr>
          <a:xfrm>
            <a:off x="5686425" y="1685925"/>
            <a:ext cx="914400" cy="914400"/>
          </a:xfrm>
          <a:prstGeom prst="ellipse">
            <a:avLst/>
          </a:prstGeom>
          <a:solidFill>
            <a:srgbClr val="F59E0B">
              <a:alpha val="14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16" name="TextBox 16"/>
          <p:cNvSpPr txBox="1"/>
          <p:nvPr/>
        </p:nvSpPr>
        <p:spPr>
          <a:xfrm>
            <a:off x="5969175" y="1948815"/>
            <a:ext cx="348901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300" dirty="0">
                <a:solidFill>
                  <a:srgbClr val="F59E0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🏆</a:t>
            </a:r>
            <a:endParaRPr lang="zh-CN" sz="3300" dirty="0">
              <a:solidFill>
                <a:srgbClr val="F59E0B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520785" y="2789872"/>
            <a:ext cx="124568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竞赛获奖</a:t>
            </a:r>
            <a:endParaRPr lang="zh-CN" sz="195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339114" y="3314700"/>
            <a:ext cx="360902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蓝桥杯全国二等奖 工创赛全国二等奖</a:t>
            </a:r>
            <a:endParaRPr lang="zh-CN" sz="15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8382000" y="1381125"/>
            <a:ext cx="3048000" cy="3286125"/>
          </a:xfrm>
          <a:prstGeom prst="roundRect">
            <a:avLst>
              <a:gd name="adj" fmla="val 8125"/>
            </a:avLst>
          </a:prstGeom>
          <a:solidFill>
            <a:srgbClr val="FFFFFF"/>
          </a:solidFill>
          <a:ln w="19050">
            <a:solidFill>
              <a:srgbClr val="22A06B"/>
            </a:solidFill>
          </a:ln>
        </p:spPr>
        <p:txBody>
          <a:bodyPr/>
          <a:p/>
        </p:txBody>
      </p:sp>
      <p:sp>
        <p:nvSpPr>
          <p:cNvPr id="20" name="Ellipse 20"/>
          <p:cNvSpPr/>
          <p:nvPr/>
        </p:nvSpPr>
        <p:spPr>
          <a:xfrm>
            <a:off x="9448800" y="1685925"/>
            <a:ext cx="914400" cy="914400"/>
          </a:xfrm>
          <a:prstGeom prst="ellipse">
            <a:avLst/>
          </a:prstGeom>
          <a:solidFill>
            <a:srgbClr val="22A06B">
              <a:alpha val="14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21" name="TextBox 21"/>
          <p:cNvSpPr txBox="1"/>
          <p:nvPr/>
        </p:nvSpPr>
        <p:spPr>
          <a:xfrm>
            <a:off x="9731550" y="1948815"/>
            <a:ext cx="348901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300" dirty="0">
                <a:solidFill>
                  <a:srgbClr val="22A06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▣</a:t>
            </a:r>
            <a:endParaRPr lang="zh-CN" sz="3300" dirty="0">
              <a:solidFill>
                <a:srgbClr val="22A06B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283160" y="2789872"/>
            <a:ext cx="124568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软件系统</a:t>
            </a:r>
            <a:endParaRPr lang="zh-CN" sz="1950" b="1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205549" y="3314700"/>
            <a:ext cx="340090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iCoLoc交互式系统 核心功能已完成</a:t>
            </a:r>
            <a:endParaRPr lang="zh-CN" sz="15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Rectangle 24"/>
          <p:cNvSpPr/>
          <p:nvPr/>
        </p:nvSpPr>
        <p:spPr>
          <a:xfrm>
            <a:off x="3143250" y="5191125"/>
            <a:ext cx="5905500" cy="552450"/>
          </a:xfrm>
          <a:prstGeom prst="roundRect">
            <a:avLst>
              <a:gd name="adj" fmla="val 50000"/>
            </a:avLst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5" name="TextBox 25"/>
          <p:cNvSpPr txBox="1"/>
          <p:nvPr/>
        </p:nvSpPr>
        <p:spPr>
          <a:xfrm>
            <a:off x="3544729" y="5365432"/>
            <a:ext cx="510254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成果形式：软件著作权、竞赛获奖、软件系统</a:t>
            </a:r>
            <a:endParaRPr lang="zh-CN" sz="1650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3595783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成果支撑材料：竞赛获奖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56483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Award Certificates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074860" y="6458902"/>
            <a:ext cx="4637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10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619125" y="1123950"/>
            <a:ext cx="5238750" cy="4714875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Rectangle 10"/>
          <p:cNvSpPr/>
          <p:nvPr/>
        </p:nvSpPr>
        <p:spPr>
          <a:xfrm>
            <a:off x="6334125" y="1123950"/>
            <a:ext cx="5238750" cy="4714875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7431" y="1476375"/>
            <a:ext cx="2222138" cy="314325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149191" y="5029200"/>
            <a:ext cx="417861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蓝桥杯全国软件和信息技术专业人才大赛</a:t>
            </a:r>
            <a:endParaRPr lang="zh-CN" sz="15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671762" y="5314950"/>
            <a:ext cx="11334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全国二等奖</a:t>
            </a:r>
            <a:endParaRPr lang="zh-CN" sz="15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211" y="1476375"/>
            <a:ext cx="4416578" cy="314325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7094220" y="5029200"/>
            <a:ext cx="371856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中国大学生工程实践与创新能力大赛</a:t>
            </a:r>
            <a:endParaRPr lang="zh-CN" sz="15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86762" y="5314950"/>
            <a:ext cx="11334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全国二等奖</a:t>
            </a:r>
            <a:endParaRPr lang="zh-CN" sz="150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295170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经费使用与自我评价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58126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Budget &amp; Evaluation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074860" y="6458902"/>
            <a:ext cx="4637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11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666750" y="1190625"/>
            <a:ext cx="4762500" cy="4286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0" name="Rectangle 10"/>
          <p:cNvSpPr/>
          <p:nvPr/>
        </p:nvSpPr>
        <p:spPr>
          <a:xfrm>
            <a:off x="6096000" y="1190625"/>
            <a:ext cx="5429250" cy="4286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2425160" y="1503998"/>
            <a:ext cx="1245680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经费使用</a:t>
            </a:r>
            <a:endParaRPr lang="zh-CN" sz="195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23950" y="2028825"/>
            <a:ext cx="6953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材料费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834836" y="2028825"/>
            <a:ext cx="94671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0.5 万元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Rectangle 14"/>
          <p:cNvSpPr/>
          <p:nvPr/>
        </p:nvSpPr>
        <p:spPr>
          <a:xfrm>
            <a:off x="1143000" y="2362200"/>
            <a:ext cx="3619500" cy="95250"/>
          </a:xfrm>
          <a:prstGeom prst="roundRect">
            <a:avLst>
              <a:gd name="adj" fmla="val 50000"/>
            </a:avLst>
          </a:prstGeom>
          <a:solidFill>
            <a:srgbClr val="E7EEFF"/>
          </a:solidFill>
          <a:ln>
            <a:noFill/>
          </a:ln>
        </p:spPr>
        <p:txBody>
          <a:bodyPr/>
          <a:p/>
        </p:txBody>
      </p:sp>
      <p:sp>
        <p:nvSpPr>
          <p:cNvPr id="15" name="Rectangle 15"/>
          <p:cNvSpPr/>
          <p:nvPr/>
        </p:nvSpPr>
        <p:spPr>
          <a:xfrm>
            <a:off x="1143000" y="2362200"/>
            <a:ext cx="904875" cy="95250"/>
          </a:xfrm>
          <a:prstGeom prst="roundRect">
            <a:avLst>
              <a:gd name="adj" fmla="val 50000"/>
            </a:avLst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6" name="TextBox 16"/>
          <p:cNvSpPr txBox="1"/>
          <p:nvPr/>
        </p:nvSpPr>
        <p:spPr>
          <a:xfrm>
            <a:off x="1123950" y="2695575"/>
            <a:ext cx="69532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资料费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834836" y="2695575"/>
            <a:ext cx="94671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0.3 万元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Rectangle 18"/>
          <p:cNvSpPr/>
          <p:nvPr/>
        </p:nvSpPr>
        <p:spPr>
          <a:xfrm>
            <a:off x="1143000" y="3028950"/>
            <a:ext cx="3619500" cy="95250"/>
          </a:xfrm>
          <a:prstGeom prst="roundRect">
            <a:avLst>
              <a:gd name="adj" fmla="val 50000"/>
            </a:avLst>
          </a:prstGeom>
          <a:solidFill>
            <a:srgbClr val="E7EEFF"/>
          </a:solidFill>
          <a:ln>
            <a:noFill/>
          </a:ln>
        </p:spPr>
        <p:txBody>
          <a:bodyPr/>
          <a:p/>
        </p:txBody>
      </p:sp>
      <p:sp>
        <p:nvSpPr>
          <p:cNvPr id="19" name="Rectangle 19"/>
          <p:cNvSpPr/>
          <p:nvPr/>
        </p:nvSpPr>
        <p:spPr>
          <a:xfrm>
            <a:off x="1143000" y="3028950"/>
            <a:ext cx="542925" cy="95250"/>
          </a:xfrm>
          <a:prstGeom prst="roundRect">
            <a:avLst>
              <a:gd name="adj" fmla="val 50000"/>
            </a:avLst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0" name="TextBox 20"/>
          <p:cNvSpPr txBox="1"/>
          <p:nvPr/>
        </p:nvSpPr>
        <p:spPr>
          <a:xfrm>
            <a:off x="1123950" y="3362325"/>
            <a:ext cx="147304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论文/软著申请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834836" y="3362325"/>
            <a:ext cx="94671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0.6 万元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2" name="Rectangle 22"/>
          <p:cNvSpPr/>
          <p:nvPr/>
        </p:nvSpPr>
        <p:spPr>
          <a:xfrm>
            <a:off x="1143000" y="3695700"/>
            <a:ext cx="3619500" cy="95250"/>
          </a:xfrm>
          <a:prstGeom prst="roundRect">
            <a:avLst>
              <a:gd name="adj" fmla="val 50000"/>
            </a:avLst>
          </a:prstGeom>
          <a:solidFill>
            <a:srgbClr val="E7EEFF"/>
          </a:solidFill>
          <a:ln>
            <a:noFill/>
          </a:ln>
        </p:spPr>
        <p:txBody>
          <a:bodyPr/>
          <a:p/>
        </p:txBody>
      </p:sp>
      <p:sp>
        <p:nvSpPr>
          <p:cNvPr id="23" name="Rectangle 23"/>
          <p:cNvSpPr/>
          <p:nvPr/>
        </p:nvSpPr>
        <p:spPr>
          <a:xfrm>
            <a:off x="1143000" y="3695700"/>
            <a:ext cx="1085850" cy="95250"/>
          </a:xfrm>
          <a:prstGeom prst="roundRect">
            <a:avLst>
              <a:gd name="adj" fmla="val 50000"/>
            </a:avLst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4" name="TextBox 24"/>
          <p:cNvSpPr txBox="1"/>
          <p:nvPr/>
        </p:nvSpPr>
        <p:spPr>
          <a:xfrm>
            <a:off x="1123950" y="4029075"/>
            <a:ext cx="914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其他费用</a:t>
            </a:r>
            <a:endParaRPr lang="zh-CN" sz="1500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834836" y="4029075"/>
            <a:ext cx="94671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b="1" dirty="0">
                <a:solidFill>
                  <a:srgbClr val="2454C6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0.6 万元</a:t>
            </a:r>
            <a:endParaRPr lang="zh-CN" sz="1500" b="1" dirty="0">
              <a:solidFill>
                <a:srgbClr val="2454C6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6" name="Rectangle 26"/>
          <p:cNvSpPr/>
          <p:nvPr/>
        </p:nvSpPr>
        <p:spPr>
          <a:xfrm>
            <a:off x="1143000" y="4362450"/>
            <a:ext cx="3619500" cy="95250"/>
          </a:xfrm>
          <a:prstGeom prst="roundRect">
            <a:avLst>
              <a:gd name="adj" fmla="val 50000"/>
            </a:avLst>
          </a:prstGeom>
          <a:solidFill>
            <a:srgbClr val="E7EEFF"/>
          </a:solidFill>
          <a:ln>
            <a:noFill/>
          </a:ln>
        </p:spPr>
        <p:txBody>
          <a:bodyPr/>
          <a:p/>
        </p:txBody>
      </p:sp>
      <p:sp>
        <p:nvSpPr>
          <p:cNvPr id="27" name="Rectangle 27"/>
          <p:cNvSpPr/>
          <p:nvPr/>
        </p:nvSpPr>
        <p:spPr>
          <a:xfrm>
            <a:off x="1143000" y="4362450"/>
            <a:ext cx="1085850" cy="95250"/>
          </a:xfrm>
          <a:prstGeom prst="roundRect">
            <a:avLst>
              <a:gd name="adj" fmla="val 50000"/>
            </a:avLst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8" name="TextBox 28"/>
          <p:cNvSpPr txBox="1"/>
          <p:nvPr/>
        </p:nvSpPr>
        <p:spPr>
          <a:xfrm>
            <a:off x="1268278" y="4925854"/>
            <a:ext cx="3559445" cy="320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7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计划经费 2 万元，实际使用 2 万元</a:t>
            </a:r>
            <a:endParaRPr lang="zh-CN" sz="157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038267" y="1503998"/>
            <a:ext cx="1544717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经验与不足</a:t>
            </a:r>
            <a:endParaRPr lang="zh-CN" sz="195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0" name="Ellipse 30"/>
          <p:cNvSpPr/>
          <p:nvPr/>
        </p:nvSpPr>
        <p:spPr>
          <a:xfrm>
            <a:off x="6619875" y="2171700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31" name="TextBox 31"/>
          <p:cNvSpPr txBox="1"/>
          <p:nvPr/>
        </p:nvSpPr>
        <p:spPr>
          <a:xfrm>
            <a:off x="6820852" y="2132171"/>
            <a:ext cx="482298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完成从理论调研、算法设计到系统集成测试的完整训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820852" y="2358866"/>
            <a:ext cx="244316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练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3" name="Ellipse 33"/>
          <p:cNvSpPr/>
          <p:nvPr/>
        </p:nvSpPr>
        <p:spPr>
          <a:xfrm>
            <a:off x="6619875" y="2950369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34" name="TextBox 34"/>
          <p:cNvSpPr txBox="1"/>
          <p:nvPr/>
        </p:nvSpPr>
        <p:spPr>
          <a:xfrm>
            <a:off x="6820852" y="2910840"/>
            <a:ext cx="482298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提升了文献阅读、算法复现、软件开发和团队协作能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820852" y="3137535"/>
            <a:ext cx="244316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力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6" name="Ellipse 36"/>
          <p:cNvSpPr/>
          <p:nvPr/>
        </p:nvSpPr>
        <p:spPr>
          <a:xfrm>
            <a:off x="6619875" y="3729038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37" name="TextBox 37"/>
          <p:cNvSpPr txBox="1"/>
          <p:nvPr/>
        </p:nvSpPr>
        <p:spPr>
          <a:xfrm>
            <a:off x="6820852" y="3689509"/>
            <a:ext cx="461486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真实复杂场景下的大规模数据测试仍需进一步加强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8" name="Ellipse 38"/>
          <p:cNvSpPr/>
          <p:nvPr/>
        </p:nvSpPr>
        <p:spPr>
          <a:xfrm>
            <a:off x="6619875" y="4281488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39" name="TextBox 39"/>
          <p:cNvSpPr txBox="1"/>
          <p:nvPr/>
        </p:nvSpPr>
        <p:spPr>
          <a:xfrm>
            <a:off x="6820852" y="4241959"/>
            <a:ext cx="4198620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软件著作权仍处于申请流程中，后续继续跟进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F"/>
          </a:solidFill>
          <a:ln>
            <a:noFill/>
          </a:ln>
        </p:spPr>
        <p:txBody>
          <a:bodyPr/>
          <a:p/>
        </p:txBody>
      </p:sp>
      <p:sp>
        <p:nvSpPr>
          <p:cNvPr id="3" name="Ellipse 3"/>
          <p:cNvSpPr/>
          <p:nvPr/>
        </p:nvSpPr>
        <p:spPr>
          <a:xfrm>
            <a:off x="8953500" y="-1905000"/>
            <a:ext cx="4191000" cy="4191000"/>
          </a:xfrm>
          <a:prstGeom prst="ellipse">
            <a:avLst/>
          </a:prstGeom>
          <a:solidFill>
            <a:srgbClr val="E7EEFF">
              <a:alpha val="7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4" name="Ellipse 4"/>
          <p:cNvSpPr/>
          <p:nvPr/>
        </p:nvSpPr>
        <p:spPr>
          <a:xfrm>
            <a:off x="-857250" y="4953000"/>
            <a:ext cx="3238500" cy="3238500"/>
          </a:xfrm>
          <a:prstGeom prst="ellipse">
            <a:avLst/>
          </a:prstGeom>
          <a:solidFill>
            <a:srgbClr val="E8FFF9">
              <a:alpha val="85000"/>
            </a:srgbClr>
          </a:solidFill>
          <a:ln>
            <a:noFill/>
          </a:ln>
        </p:spPr>
        <p:txBody>
          <a:bodyPr/>
          <a:p/>
        </p:txBody>
      </p:sp>
      <p:sp>
        <p:nvSpPr>
          <p:cNvPr id="5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6" name="TextBox 6"/>
          <p:cNvSpPr txBox="1"/>
          <p:nvPr/>
        </p:nvSpPr>
        <p:spPr>
          <a:xfrm>
            <a:off x="582930" y="287655"/>
            <a:ext cx="1866900" cy="3225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实验结果与总结</a:t>
            </a:r>
            <a:endParaRPr lang="zh-CN" sz="21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95312" y="678656"/>
            <a:ext cx="157305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Algorithm &amp; Results</a:t>
            </a:r>
            <a:endParaRPr lang="zh-CN" sz="1125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074860" y="6458902"/>
            <a:ext cx="46372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5B6475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12 / 12</a:t>
            </a:r>
            <a:endParaRPr lang="zh-CN" sz="1050" dirty="0">
              <a:solidFill>
                <a:srgbClr val="5B6475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9" name="Rectangle 9"/>
          <p:cNvSpPr/>
          <p:nvPr/>
        </p:nvSpPr>
        <p:spPr>
          <a:xfrm>
            <a:off x="571500" y="1095375"/>
            <a:ext cx="11049000" cy="4905375"/>
          </a:xfrm>
          <a:prstGeom prst="roundRect">
            <a:avLst>
              <a:gd name="adj" fmla="val 3495"/>
            </a:avLst>
          </a:prstGeom>
          <a:solidFill>
            <a:srgbClr val="FFFFFF"/>
          </a:solidFill>
          <a:ln w="1143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1" name="TextBox 11"/>
          <p:cNvSpPr txBox="1"/>
          <p:nvPr/>
        </p:nvSpPr>
        <p:spPr>
          <a:xfrm>
            <a:off x="2868323" y="3600450"/>
            <a:ext cx="207385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10轮交互准确率变化</a:t>
            </a:r>
            <a:endParaRPr lang="zh-CN" sz="1500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2" name="Line 12"/>
          <p:cNvSpPr/>
          <p:nvPr/>
        </p:nvSpPr>
        <p:spPr>
          <a:xfrm>
            <a:off x="7239000" y="1524000"/>
            <a:ext cx="9525" cy="3952875"/>
          </a:xfrm>
          <a:custGeom>
            <a:avLst/>
            <a:gdLst/>
            <a:ahLst/>
            <a:cxnLst/>
            <a:rect l="l" t="t" r="r" b="b"/>
            <a:pathLst>
              <a:path w="9525" h="3952875">
                <a:moveTo>
                  <a:pt x="0" y="0"/>
                </a:moveTo>
                <a:lnTo>
                  <a:pt x="0" y="3952875"/>
                </a:lnTo>
              </a:path>
            </a:pathLst>
          </a:custGeom>
          <a:noFill/>
          <a:ln w="19050">
            <a:solidFill>
              <a:srgbClr val="D8E0F0"/>
            </a:solidFill>
          </a:ln>
        </p:spPr>
        <p:txBody>
          <a:bodyPr/>
          <a:p/>
        </p:txBody>
      </p:sp>
      <p:sp>
        <p:nvSpPr>
          <p:cNvPr id="13" name="TextBox 13"/>
          <p:cNvSpPr txBox="1"/>
          <p:nvPr/>
        </p:nvSpPr>
        <p:spPr>
          <a:xfrm>
            <a:off x="8735616" y="1369219"/>
            <a:ext cx="1197769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75" b="1" dirty="0">
                <a:solidFill>
                  <a:srgbClr val="163B8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实验结论</a:t>
            </a:r>
            <a:endParaRPr lang="zh-CN" sz="1875" b="1" dirty="0">
              <a:solidFill>
                <a:srgbClr val="163B8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4" name="Ellipse 14"/>
          <p:cNvSpPr/>
          <p:nvPr/>
        </p:nvSpPr>
        <p:spPr>
          <a:xfrm>
            <a:off x="7715250" y="202882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5" name="TextBox 15"/>
          <p:cNvSpPr txBox="1"/>
          <p:nvPr/>
        </p:nvSpPr>
        <p:spPr>
          <a:xfrm>
            <a:off x="7916228" y="1989296"/>
            <a:ext cx="4240244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数据集：北京POI，4,592个实例，16类兴趣点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6" name="Ellipse 16"/>
          <p:cNvSpPr/>
          <p:nvPr/>
        </p:nvSpPr>
        <p:spPr>
          <a:xfrm>
            <a:off x="7715250" y="2581275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17" name="TextBox 17"/>
          <p:cNvSpPr txBox="1"/>
          <p:nvPr/>
        </p:nvSpPr>
        <p:spPr>
          <a:xfrm>
            <a:off x="7916228" y="2541746"/>
            <a:ext cx="4812578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对比方法：Baseline、Feature-weighted、Contra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916228" y="2768441"/>
            <a:ext cx="2689741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stive Preference Learning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9" name="Ellipse 19"/>
          <p:cNvSpPr/>
          <p:nvPr/>
        </p:nvSpPr>
        <p:spPr>
          <a:xfrm>
            <a:off x="7715250" y="3359944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0" name="TextBox 20"/>
          <p:cNvSpPr txBox="1"/>
          <p:nvPr/>
        </p:nvSpPr>
        <p:spPr>
          <a:xfrm>
            <a:off x="7916228" y="3320415"/>
            <a:ext cx="4677299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最终准确率：Baseline约0.80，特征加权约0.86，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916228" y="3547110"/>
            <a:ext cx="1534668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对比学习约0.98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2" name="Ellipse 22"/>
          <p:cNvSpPr/>
          <p:nvPr/>
        </p:nvSpPr>
        <p:spPr>
          <a:xfrm>
            <a:off x="7715250" y="4138612"/>
            <a:ext cx="95250" cy="95250"/>
          </a:xfrm>
          <a:prstGeom prst="ellipse">
            <a:avLst/>
          </a:prstGeom>
          <a:solidFill>
            <a:srgbClr val="28B7A8"/>
          </a:solidFill>
          <a:ln>
            <a:noFill/>
          </a:ln>
        </p:spPr>
        <p:txBody>
          <a:bodyPr/>
          <a:p/>
        </p:txBody>
      </p:sp>
      <p:sp>
        <p:nvSpPr>
          <p:cNvPr id="23" name="TextBox 23"/>
          <p:cNvSpPr txBox="1"/>
          <p:nvPr/>
        </p:nvSpPr>
        <p:spPr>
          <a:xfrm>
            <a:off x="7916228" y="4099084"/>
            <a:ext cx="4614862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结论：随着反馈轮次增加，模型快速学习稳定偏好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916228" y="4325779"/>
            <a:ext cx="2741771" cy="289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5" dirty="0">
                <a:solidFill>
                  <a:srgbClr val="172033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边界，显著提升模式排序质量</a:t>
            </a:r>
            <a:endParaRPr lang="zh-CN" sz="1425" dirty="0">
              <a:solidFill>
                <a:srgbClr val="172033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5" name="Rectangle 25"/>
          <p:cNvSpPr/>
          <p:nvPr/>
        </p:nvSpPr>
        <p:spPr>
          <a:xfrm>
            <a:off x="1809750" y="4905375"/>
            <a:ext cx="8572500" cy="590550"/>
          </a:xfrm>
          <a:prstGeom prst="roundRect">
            <a:avLst>
              <a:gd name="adj" fmla="val 35484"/>
            </a:avLst>
          </a:prstGeom>
          <a:solidFill>
            <a:srgbClr val="2454C6"/>
          </a:solidFill>
          <a:ln>
            <a:noFill/>
          </a:ln>
        </p:spPr>
        <p:txBody>
          <a:bodyPr/>
          <a:p/>
        </p:txBody>
      </p:sp>
      <p:sp>
        <p:nvSpPr>
          <p:cNvPr id="26" name="TextBox 26"/>
          <p:cNvSpPr txBox="1"/>
          <p:nvPr/>
        </p:nvSpPr>
        <p:spPr>
          <a:xfrm>
            <a:off x="1286044" y="5100161"/>
            <a:ext cx="9619912" cy="3505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725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最终展示：iCoLoc证明交互反馈 + 对比偏好学习能有效提升空间同位模式推荐效果</a:t>
            </a:r>
            <a:endParaRPr lang="zh-CN" sz="1725" b="1" dirty="0">
              <a:solidFill>
                <a:srgbClr val="FFFFF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pic>
        <p:nvPicPr>
          <p:cNvPr id="28" name="图片 27" descr="accurac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4895" y="1093470"/>
            <a:ext cx="6324600" cy="3764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2060</Words>
  <Application>WPS 演示</Application>
  <PresentationFormat>On-screen Show (4:3)</PresentationFormat>
  <Paragraphs>352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摩西摩西</cp:lastModifiedBy>
  <cp:revision>3</cp:revision>
  <dcterms:created xsi:type="dcterms:W3CDTF">2013-01-27T09:14:00Z</dcterms:created>
  <dcterms:modified xsi:type="dcterms:W3CDTF">2026-06-24T09:34:52Z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C02EC428D1D34DE8BDE1AB5165DA2420_13</vt:lpwstr>
  </property>
</Properties>
</file>