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463040"/>
            <a:ext cx="1033272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Calibri"/>
              </a:rPr>
              <a:t>iCoLoc: An Interactive System for Spatial</a:t>
            </a:r>
          </a:p>
          <a:p>
            <a:pPr algn="l">
              <a:spcAft>
                <a:spcPts val="400"/>
              </a:spcAft>
            </a:pPr>
            <a:r>
              <a:rPr sz="4000" b="1">
                <a:solidFill>
                  <a:srgbClr val="FFFFFF"/>
                </a:solidFill>
                <a:latin typeface="Calibri"/>
              </a:rPr>
              <a:t>Co-location Pattern Mining via LLM-Guided</a:t>
            </a:r>
          </a:p>
          <a:p>
            <a:pPr algn="l">
              <a:spcAft>
                <a:spcPts val="1000"/>
              </a:spcAft>
            </a:pPr>
            <a:r>
              <a:rPr sz="4000" b="1">
                <a:solidFill>
                  <a:srgbClr val="FFFFFF"/>
                </a:solidFill>
                <a:latin typeface="Calibri"/>
              </a:rPr>
              <a:t>Intent and Contrastive Preference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93192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CCDDF5"/>
                </a:solidFill>
                <a:latin typeface="Calibri"/>
              </a:rPr>
              <a:t>Xijia Ye, Xinran Xu, Jing Huang, Qi Han, Xuguang Bao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AAC4E8"/>
                </a:solidFill>
                <a:latin typeface="Calibri"/>
              </a:rPr>
              <a:t>Guilin University of Electronic 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669280"/>
            <a:ext cx="10332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E87A1E"/>
                </a:solidFill>
                <a:latin typeface="Calibri"/>
              </a:rPr>
              <a:t>APWeb-WAIM 2026  ·  Da Nang, Vietnam  ·  Session 34 (Special &amp; Industrial Tracks)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Outline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630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 Background: Spatial Co-location Pattern Mining (SCPM)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 Motivation: limits of traditional interactive SCPM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 The iCoLoc idea: LLM intent + contrastive preference learning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 System architecture &amp; pipeline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 Demonstration (Beijing POI benchmark, Web UI)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 Experimental evaluation: 0.80 -&gt; 0.98 ranking accuracy</a:t>
            </a:r>
          </a:p>
          <a:p>
            <a:pPr algn="l">
              <a:spcAft>
                <a:spcPts val="1000"/>
              </a:spcAft>
            </a:pPr>
            <a:r>
              <a:rPr sz="2200" b="0">
                <a:solidFill>
                  <a:srgbClr val="222222"/>
                </a:solidFill>
                <a:latin typeface="Calibri"/>
              </a:rPr>
              <a:t>•  Conclusion &amp; future work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Background: What is SCPM?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630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Spatial co-location patterns: sets of spatial features (e.g., POI categories) frequently located near each other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555555"/>
                </a:solidFill>
                <a:latin typeface="Calibri"/>
              </a:rPr>
              <a:t>–  Example: {Restaurant, Cafe, Cinema} often co-occur in commercial areas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Classic mining uses a participation index (PI) threshold on neighbor relationships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Used in retail site selection, urban planning, POI recommendation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Traditional output: a large, static set of patterns - users must pick relevant ones themselves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12064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Key gap: mining finds frequent patterns, not patterns the user actually wants.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Motivation: Pain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630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Requires domain expertise: users must manually tune parameters and select patterns at the initial stage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Fixed parameter settings -&gt; thousands of irrelevant patterns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Cannot adapt to dynamically changing user requirements within a session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Fuzzy intent is hard to express in structured queries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Non-expert analysts (retail screening, urban POI review) are left 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3949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1">
                <a:solidFill>
                  <a:srgbClr val="1F3364"/>
                </a:solidFill>
                <a:latin typeface="Calibri"/>
              </a:rPr>
              <a:t>Goal: let non-experts mine spatial patterns via natural language + simple like/dislike feedback.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Key Idea: Re-rank without Re-mine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630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LLM cold-start: a local LLM parses fuzzy natural-language intent -&gt; initializes a user preference vector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Mine once: a PI-based Join-Base miner generates the candidate set a single time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555555"/>
                </a:solidFill>
                <a:latin typeface="Calibri"/>
              </a:rPr>
              <a:t>–  Top-20 candidates ranked by cosine similarity to the user vector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Binary feedback: user marks patterns as interesting / uninteresting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Contrastive preference learning iteratively refines the user vector -&gt; re-ranks the SAME candidates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555555"/>
                </a:solidFill>
                <a:latin typeface="Calibri"/>
              </a:rPr>
              <a:t>–  No re-mining, no parameter tuning - fast, stable, adaptive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System Architecture (Fig. 1)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6</a:t>
            </a:r>
          </a:p>
        </p:txBody>
      </p:sp>
      <p:pic>
        <p:nvPicPr>
          <p:cNvPr id="6" name="Picture 5" descr="fig1_ar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956" y="1234440"/>
            <a:ext cx="7983782" cy="48463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3550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400" b="1">
                <a:solidFill>
                  <a:srgbClr val="555555"/>
                </a:solidFill>
                <a:latin typeface="Calibri"/>
              </a:rPr>
              <a:t>Intent-driven pipeline: LLM cold-starts the user vector; PI mining generates candidates once; feedback + contrastive learning re-ranks.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Step 1: LLM-Guided Intent Cold Start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630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Users express fuzzy intent in natural language (no structured query, no parameter tuning)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A local LLM interprets the query and extracts preferred feature categories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Extracted preferences initialize the user representation vector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Provides a reasonable starting ranking even before any feedback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555555"/>
                </a:solidFill>
                <a:latin typeface="Calibri"/>
              </a:rPr>
              <a:t>–  Enables zero-shot use by non-experts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Step 2: Candidate Generation (Mine Once)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630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Join-Base algorithm enumerates frequent candidate itemsets from neighbor relationships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Settings: participation index threshold = 0.6, maximum pattern size = 5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Candidates ranked by cosine similarity with the user vector; top-20 shown for selection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Candidate set is generated only once and reused in all later rounds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Step 3: Contrastive Preference Learning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630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Each round, the user labels 5 patterns as interesting (positive) / uninteresting (negative)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A contrastive learning model trains on these preference pairs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555555"/>
                </a:solidFill>
                <a:latin typeface="Calibri"/>
              </a:rPr>
              <a:t>–  Positive patterns pulled toward the user vector, negative ones pushed away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User vector is progressively refined -&gt; preference boundary sharpens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Re-ranking uses the fixed candidate set - results improve without regenerating patterns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Demonstration: Web UI (Fig. 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0515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500" b="0">
                <a:solidFill>
                  <a:srgbClr val="222222"/>
                </a:solidFill>
                <a:latin typeface="Calibri"/>
              </a:rPr>
              <a:t>•  Beijing POI benchmark: 4,592 instances, 16 categories (Restaurant, Cafe, Cinema, Hospital ...)</a:t>
            </a:r>
          </a:p>
          <a:p>
            <a:pPr algn="l">
              <a:spcAft>
                <a:spcPts val="1000"/>
              </a:spcAft>
            </a:pPr>
            <a:r>
              <a:rPr sz="1500" b="0">
                <a:solidFill>
                  <a:srgbClr val="222222"/>
                </a:solidFill>
                <a:latin typeface="Calibri"/>
              </a:rPr>
              <a:t>•  (a) Query &amp; ranked results panel  (b) spatial distribution map</a:t>
            </a:r>
          </a:p>
          <a:p>
            <a:pPr algn="l">
              <a:spcAft>
                <a:spcPts val="1000"/>
              </a:spcAft>
            </a:pPr>
            <a:r>
              <a:rPr sz="1500" b="0">
                <a:solidFill>
                  <a:srgbClr val="222222"/>
                </a:solidFill>
                <a:latin typeface="Calibri"/>
              </a:rPr>
              <a:t>•  (c) dataset upload (uniform JSON: id, type, x, y)  (d) training panel with loss curve</a:t>
            </a:r>
          </a:p>
          <a:p>
            <a:pPr algn="l">
              <a:spcAft>
                <a:spcPts val="1000"/>
              </a:spcAft>
            </a:pPr>
            <a:r>
              <a:rPr sz="1500" b="0">
                <a:solidFill>
                  <a:srgbClr val="222222"/>
                </a:solidFill>
                <a:latin typeface="Calibri"/>
              </a:rPr>
              <a:t>•  Demo video: https://youtu.be/19WxxZbObKc</a:t>
            </a:r>
          </a:p>
        </p:txBody>
      </p:sp>
      <p:pic>
        <p:nvPicPr>
          <p:cNvPr id="7" name="Picture 6" descr="fig2_u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690" y="2514600"/>
            <a:ext cx="6518315" cy="42062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Experimental Setup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 Synthetic user who prefers patterns containing Restaurant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55555"/>
                </a:solidFill>
                <a:latin typeface="Calibri"/>
              </a:rPr>
              <a:t>–  Ground truth: relevant iff pattern includes a liked POI type and excludes all disliked types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 10 feedback rounds driven by one fixed query; 5 patterns labeled per round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 Accuracy = fraction of mined patterns correctly classified (decision threshold 0.7)</a:t>
            </a:r>
          </a:p>
          <a:p>
            <a:pPr algn="l">
              <a:spcAft>
                <a:spcPts val="1000"/>
              </a:spcAft>
            </a:pPr>
            <a:r>
              <a:rPr sz="1800" b="0">
                <a:solidFill>
                  <a:srgbClr val="222222"/>
                </a:solidFill>
                <a:latin typeface="Calibri"/>
              </a:rPr>
              <a:t>•  Three variants compared on identical data &amp; mining settings: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55555"/>
                </a:solidFill>
                <a:latin typeface="Calibri"/>
              </a:rPr>
              <a:t>–  Baseline: iCoLoc without the contrastive learning component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55555"/>
                </a:solidFill>
                <a:latin typeface="Calibri"/>
              </a:rPr>
              <a:t>–  Feature-weighted: 2025 personalized ROI recommendation method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55555"/>
                </a:solidFill>
                <a:latin typeface="Calibri"/>
              </a:rPr>
              <a:t>–  Contrastive: full iCoLoc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Results: Feedback-Driven Improvement (Fig. 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12</a:t>
            </a:r>
          </a:p>
        </p:txBody>
      </p:sp>
      <p:pic>
        <p:nvPicPr>
          <p:cNvPr id="6" name="Picture 5" descr="fig3_cur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0"/>
            <a:ext cx="6949439" cy="414367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772400" y="1463040"/>
            <a:ext cx="3840480" cy="1234440"/>
          </a:xfrm>
          <a:prstGeom prst="roundRect">
            <a:avLst/>
          </a:prstGeom>
          <a:solidFill>
            <a:srgbClr val="5555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</a:rPr>
              <a:t>0.80   Baseline (final round)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0" y="2880360"/>
            <a:ext cx="3840480" cy="1234440"/>
          </a:xfrm>
          <a:prstGeom prst="roundRect">
            <a:avLst/>
          </a:prstGeom>
          <a:solidFill>
            <a:srgbClr val="2E6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</a:rPr>
              <a:t>0.86   Feature-weighted (2025)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0" y="4297680"/>
            <a:ext cx="3840480" cy="1234440"/>
          </a:xfrm>
          <a:prstGeom prst="roundRect">
            <a:avLst/>
          </a:prstGeom>
          <a:solidFill>
            <a:srgbClr val="E87A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FFFFFF"/>
                </a:solidFill>
              </a:rPr>
              <a:t>0.98   iCoLoc contrastive (ours)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5852160"/>
            <a:ext cx="4023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555555"/>
                </a:solidFill>
                <a:latin typeface="Calibri"/>
              </a:rPr>
              <a:t>The contrastive model starts low but climbs rapidly as feedback accumulates; baselines plateau.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45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>
                <a:solidFill>
                  <a:srgbClr val="FFFFFF"/>
                </a:solidFill>
                <a:latin typeface="Calibri"/>
              </a:rPr>
              <a:t>Conclusion &amp; Future Work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0" y="274320"/>
            <a:ext cx="822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sz="1800" b="1">
                <a:solidFill>
                  <a:srgbClr val="E87A1E"/>
                </a:solidFill>
                <a:latin typeface="Calibri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6304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iCoLoc = LLM intent parsing + contrastive preference learning for interactive SCPM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Non-experts mine spatial patterns via fuzzy natural language and like/dislike feedback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Re-ranking-without-re-mining makes interaction fast and stable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0.80 -&gt; 0.98 ranking accuracy after feedback accumulates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222222"/>
                </a:solidFill>
                <a:latin typeface="Calibri"/>
              </a:rPr>
              <a:t>•  Future: richer LLM reasoning, larger datasets, real-world deployment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3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4800" b="1">
                <a:solidFill>
                  <a:srgbClr val="FFFFFF"/>
                </a:solidFill>
                <a:latin typeface="Calibri"/>
              </a:rPr>
              <a:t>Thank you!</a:t>
            </a:r>
          </a:p>
          <a:p>
            <a:pPr algn="l">
              <a:spcAft>
                <a:spcPts val="0"/>
              </a:spcAft>
            </a:pPr>
            <a:r>
              <a:rPr sz="2600" b="0">
                <a:solidFill>
                  <a:srgbClr val="CCDDF5"/>
                </a:solidFill>
                <a:latin typeface="Calibri"/>
              </a:rPr>
              <a:t>Questions &amp; 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AAC4E8"/>
                </a:solidFill>
                <a:latin typeface="Calibri"/>
              </a:rPr>
              <a:t>Xijia Ye  ·  Guilin University of Electronic Technology</a:t>
            </a:r>
          </a:p>
          <a:p>
            <a:pPr algn="l">
              <a:spcAft>
                <a:spcPts val="0"/>
              </a:spcAft>
            </a:pPr>
            <a:r>
              <a:rPr sz="1600" b="0">
                <a:solidFill>
                  <a:srgbClr val="E87A1E"/>
                </a:solidFill>
                <a:latin typeface="Calibri"/>
              </a:rPr>
              <a:t>Demo: https://youtu.be/19WxxZbObKc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